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49" r:id="rId2"/>
    <p:sldMasterId id="2147483980" r:id="rId3"/>
    <p:sldMasterId id="2147484040" r:id="rId4"/>
  </p:sldMasterIdLst>
  <p:notesMasterIdLst>
    <p:notesMasterId r:id="rId30"/>
  </p:notesMasterIdLst>
  <p:handoutMasterIdLst>
    <p:handoutMasterId r:id="rId31"/>
  </p:handoutMasterIdLst>
  <p:sldIdLst>
    <p:sldId id="1260" r:id="rId5"/>
    <p:sldId id="1244" r:id="rId6"/>
    <p:sldId id="1245" r:id="rId7"/>
    <p:sldId id="1234" r:id="rId8"/>
    <p:sldId id="1322" r:id="rId9"/>
    <p:sldId id="1361" r:id="rId10"/>
    <p:sldId id="1379" r:id="rId11"/>
    <p:sldId id="1387" r:id="rId12"/>
    <p:sldId id="1363" r:id="rId13"/>
    <p:sldId id="1372" r:id="rId14"/>
    <p:sldId id="1324" r:id="rId15"/>
    <p:sldId id="1327" r:id="rId16"/>
    <p:sldId id="1344" r:id="rId17"/>
    <p:sldId id="1335" r:id="rId18"/>
    <p:sldId id="1368" r:id="rId19"/>
    <p:sldId id="1336" r:id="rId20"/>
    <p:sldId id="1337" r:id="rId21"/>
    <p:sldId id="1380" r:id="rId22"/>
    <p:sldId id="1381" r:id="rId23"/>
    <p:sldId id="1382" r:id="rId24"/>
    <p:sldId id="1386" r:id="rId25"/>
    <p:sldId id="1385" r:id="rId26"/>
    <p:sldId id="1384" r:id="rId27"/>
    <p:sldId id="1383" r:id="rId28"/>
    <p:sldId id="1264" r:id="rId29"/>
  </p:sldIdLst>
  <p:sldSz cx="12192000" cy="6858000"/>
  <p:notesSz cx="7010400" cy="9296400"/>
  <p:defaultTextStyle>
    <a:defPPr>
      <a:defRPr lang="en-US"/>
    </a:defPPr>
    <a:lvl1pPr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1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3960" userDrawn="1">
          <p15:clr>
            <a:srgbClr val="A4A3A4"/>
          </p15:clr>
        </p15:guide>
        <p15:guide id="3" pos="624" userDrawn="1">
          <p15:clr>
            <a:srgbClr val="A4A3A4"/>
          </p15:clr>
        </p15:guide>
        <p15:guide id="4" pos="3840" userDrawn="1">
          <p15:clr>
            <a:srgbClr val="A4A3A4"/>
          </p15:clr>
        </p15:guide>
        <p15:guide id="5" orient="horz" pos="768" userDrawn="1">
          <p15:clr>
            <a:srgbClr val="A4A3A4"/>
          </p15:clr>
        </p15:guide>
        <p15:guide id="6" orient="horz" pos="4319">
          <p15:clr>
            <a:srgbClr val="A4A3A4"/>
          </p15:clr>
        </p15:guide>
        <p15:guide id="7" orient="horz" pos="3936" userDrawn="1">
          <p15:clr>
            <a:srgbClr val="A4A3A4"/>
          </p15:clr>
        </p15:guide>
        <p15:guide id="8" orient="horz" pos="456" userDrawn="1">
          <p15:clr>
            <a:srgbClr val="A4A3A4"/>
          </p15:clr>
        </p15:guide>
        <p15:guide id="9" pos="6576" userDrawn="1">
          <p15:clr>
            <a:srgbClr val="A4A3A4"/>
          </p15:clr>
        </p15:guide>
        <p15:guide id="10" orient="horz" pos="2328" userDrawn="1">
          <p15:clr>
            <a:srgbClr val="A4A3A4"/>
          </p15:clr>
        </p15:guide>
        <p15:guide id="11" pos="1392" userDrawn="1">
          <p15:clr>
            <a:srgbClr val="A4A3A4"/>
          </p15:clr>
        </p15:guide>
        <p15:guide id="12" pos="3360">
          <p15:clr>
            <a:srgbClr val="A4A3A4"/>
          </p15:clr>
        </p15:guide>
      </p15:sldGuideLst>
    </p:ext>
    <p:ext uri="{2D200454-40CA-4A62-9FC3-DE9A4176ACB9}">
      <p15:notesGuideLst xmlns:p15="http://schemas.microsoft.com/office/powerpoint/2012/main">
        <p15:guide id="1" orient="horz" pos="2929">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ke Hirschberg" initials="MH"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956F"/>
    <a:srgbClr val="F8F8F8"/>
    <a:srgbClr val="FF0000"/>
    <a:srgbClr val="BCE6FC"/>
    <a:srgbClr val="F2F2FC"/>
    <a:srgbClr val="C0C0C0"/>
    <a:srgbClr val="4D4D4D"/>
    <a:srgbClr val="004C38"/>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9" autoAdjust="0"/>
    <p:restoredTop sz="95099" autoAdjust="0"/>
  </p:normalViewPr>
  <p:slideViewPr>
    <p:cSldViewPr snapToGrid="0">
      <p:cViewPr varScale="1">
        <p:scale>
          <a:sx n="101" d="100"/>
          <a:sy n="101" d="100"/>
        </p:scale>
        <p:origin x="216" y="904"/>
      </p:cViewPr>
      <p:guideLst>
        <p:guide orient="horz" pos="3960"/>
        <p:guide pos="624"/>
        <p:guide pos="3840"/>
        <p:guide orient="horz" pos="768"/>
        <p:guide orient="horz" pos="4319"/>
        <p:guide orient="horz" pos="3936"/>
        <p:guide orient="horz" pos="456"/>
        <p:guide pos="6576"/>
        <p:guide orient="horz" pos="2328"/>
        <p:guide pos="1392"/>
        <p:guide pos="33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8" d="100"/>
        <a:sy n="88" d="100"/>
      </p:scale>
      <p:origin x="0" y="0"/>
    </p:cViewPr>
  </p:sorterViewPr>
  <p:notesViewPr>
    <p:cSldViewPr snapToGrid="0">
      <p:cViewPr>
        <p:scale>
          <a:sx n="100" d="100"/>
          <a:sy n="100" d="100"/>
        </p:scale>
        <p:origin x="-726" y="-72"/>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34" tIns="46470" rIns="92934" bIns="46470" numCol="1" anchor="t" anchorCtr="0" compatLnSpc="1">
            <a:prstTxWarp prst="textNoShape">
              <a:avLst/>
            </a:prstTxWarp>
          </a:bodyPr>
          <a:lstStyle>
            <a:lvl1pPr defTabSz="929309">
              <a:defRPr sz="1200">
                <a:latin typeface="Times New Roman" pitchFamily="18" charset="0"/>
                <a:ea typeface="+mn-ea"/>
                <a:cs typeface="+mn-cs"/>
              </a:defRPr>
            </a:lvl1pPr>
          </a:lstStyle>
          <a:p>
            <a:pPr>
              <a:defRPr/>
            </a:pPr>
            <a:endParaRPr lang="en-US"/>
          </a:p>
        </p:txBody>
      </p:sp>
      <p:sp>
        <p:nvSpPr>
          <p:cNvPr id="768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934" tIns="46470" rIns="92934" bIns="46470" numCol="1" anchor="t" anchorCtr="0" compatLnSpc="1">
            <a:prstTxWarp prst="textNoShape">
              <a:avLst/>
            </a:prstTxWarp>
          </a:bodyPr>
          <a:lstStyle>
            <a:lvl1pPr algn="r" defTabSz="929309">
              <a:defRPr sz="1200">
                <a:latin typeface="Times New Roman" pitchFamily="18" charset="0"/>
                <a:ea typeface="+mn-ea"/>
                <a:cs typeface="+mn-cs"/>
              </a:defRPr>
            </a:lvl1pPr>
          </a:lstStyle>
          <a:p>
            <a:pPr>
              <a:defRPr/>
            </a:pPr>
            <a:endParaRPr lang="en-US"/>
          </a:p>
        </p:txBody>
      </p:sp>
      <p:sp>
        <p:nvSpPr>
          <p:cNvPr id="768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934" tIns="46470" rIns="92934" bIns="46470" numCol="1" anchor="b" anchorCtr="0" compatLnSpc="1">
            <a:prstTxWarp prst="textNoShape">
              <a:avLst/>
            </a:prstTxWarp>
          </a:bodyPr>
          <a:lstStyle>
            <a:lvl1pPr defTabSz="929309">
              <a:defRPr sz="1200">
                <a:latin typeface="Times New Roman" pitchFamily="18" charset="0"/>
                <a:ea typeface="+mn-ea"/>
                <a:cs typeface="+mn-cs"/>
              </a:defRPr>
            </a:lvl1pPr>
          </a:lstStyle>
          <a:p>
            <a:pPr>
              <a:defRPr/>
            </a:pPr>
            <a:endParaRPr lang="en-US"/>
          </a:p>
        </p:txBody>
      </p:sp>
      <p:sp>
        <p:nvSpPr>
          <p:cNvPr id="768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934" tIns="46470" rIns="92934" bIns="46470" numCol="1" anchor="b" anchorCtr="0" compatLnSpc="1">
            <a:prstTxWarp prst="textNoShape">
              <a:avLst/>
            </a:prstTxWarp>
          </a:bodyPr>
          <a:lstStyle>
            <a:lvl1pPr algn="r" defTabSz="928688">
              <a:defRPr sz="1200">
                <a:latin typeface="Times New Roman" pitchFamily="18" charset="0"/>
              </a:defRPr>
            </a:lvl1pPr>
          </a:lstStyle>
          <a:p>
            <a:fld id="{74E08369-383D-42E4-A957-74AD92525423}" type="slidenum">
              <a:rPr lang="en-US"/>
              <a:pPr/>
              <a:t>‹#›</a:t>
            </a:fld>
            <a:endParaRPr lang="en-US"/>
          </a:p>
        </p:txBody>
      </p:sp>
    </p:spTree>
    <p:extLst>
      <p:ext uri="{BB962C8B-B14F-4D97-AF65-F5344CB8AC3E}">
        <p14:creationId xmlns:p14="http://schemas.microsoft.com/office/powerpoint/2010/main" val="2986403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34" tIns="46470" rIns="92934" bIns="46470" numCol="1" anchor="t" anchorCtr="0" compatLnSpc="1">
            <a:prstTxWarp prst="textNoShape">
              <a:avLst/>
            </a:prstTxWarp>
          </a:bodyPr>
          <a:lstStyle>
            <a:lvl1pPr defTabSz="929309">
              <a:defRPr sz="1200">
                <a:latin typeface="Times New Roman" pitchFamily="18" charset="0"/>
                <a:ea typeface="+mn-ea"/>
                <a:cs typeface="+mn-cs"/>
              </a:defRPr>
            </a:lvl1pPr>
          </a:lstStyle>
          <a:p>
            <a:pPr>
              <a:defRPr/>
            </a:pPr>
            <a:endParaRPr lang="en-US"/>
          </a:p>
        </p:txBody>
      </p:sp>
      <p:sp>
        <p:nvSpPr>
          <p:cNvPr id="40963"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934" tIns="46470" rIns="92934" bIns="46470" numCol="1" anchor="t" anchorCtr="0" compatLnSpc="1">
            <a:prstTxWarp prst="textNoShape">
              <a:avLst/>
            </a:prstTxWarp>
          </a:bodyPr>
          <a:lstStyle>
            <a:lvl1pPr algn="r" defTabSz="929309">
              <a:defRPr sz="1200">
                <a:latin typeface="Times New Roman" pitchFamily="18" charset="0"/>
                <a:ea typeface="+mn-ea"/>
                <a:cs typeface="+mn-cs"/>
              </a:defRPr>
            </a:lvl1pPr>
          </a:lstStyle>
          <a:p>
            <a:pPr>
              <a:defRPr/>
            </a:pPr>
            <a:endParaRPr lang="en-US"/>
          </a:p>
        </p:txBody>
      </p:sp>
      <p:sp>
        <p:nvSpPr>
          <p:cNvPr id="21508" name="Rectangle 4"/>
          <p:cNvSpPr>
            <a:spLocks noGrp="1" noRot="1" noChangeAspect="1" noChangeArrowheads="1" noTextEdit="1"/>
          </p:cNvSpPr>
          <p:nvPr>
            <p:ph type="sldImg" idx="2"/>
          </p:nvPr>
        </p:nvSpPr>
        <p:spPr bwMode="auto">
          <a:xfrm>
            <a:off x="406400" y="696913"/>
            <a:ext cx="6199188"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5"/>
          <p:cNvSpPr>
            <a:spLocks noGrp="1" noChangeArrowheads="1"/>
          </p:cNvSpPr>
          <p:nvPr>
            <p:ph type="body" sz="quarter" idx="3"/>
          </p:nvPr>
        </p:nvSpPr>
        <p:spPr bwMode="auto">
          <a:xfrm>
            <a:off x="935038" y="4414838"/>
            <a:ext cx="5140325" cy="4184650"/>
          </a:xfrm>
          <a:prstGeom prst="rect">
            <a:avLst/>
          </a:prstGeom>
          <a:noFill/>
          <a:ln w="9525">
            <a:noFill/>
            <a:miter lim="800000"/>
            <a:headEnd/>
            <a:tailEnd/>
          </a:ln>
          <a:effectLst/>
        </p:spPr>
        <p:txBody>
          <a:bodyPr vert="horz" wrap="square" lIns="92934" tIns="46470" rIns="92934" bIns="4647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66"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934" tIns="46470" rIns="92934" bIns="46470" numCol="1" anchor="b" anchorCtr="0" compatLnSpc="1">
            <a:prstTxWarp prst="textNoShape">
              <a:avLst/>
            </a:prstTxWarp>
          </a:bodyPr>
          <a:lstStyle>
            <a:lvl1pPr defTabSz="929309">
              <a:defRPr sz="1200">
                <a:latin typeface="Times New Roman" pitchFamily="18" charset="0"/>
                <a:ea typeface="+mn-ea"/>
                <a:cs typeface="+mn-cs"/>
              </a:defRPr>
            </a:lvl1pPr>
          </a:lstStyle>
          <a:p>
            <a:pPr>
              <a:defRPr/>
            </a:pPr>
            <a:endParaRPr lang="en-US"/>
          </a:p>
        </p:txBody>
      </p:sp>
      <p:sp>
        <p:nvSpPr>
          <p:cNvPr id="40967"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934" tIns="46470" rIns="92934" bIns="46470" numCol="1" anchor="b" anchorCtr="0" compatLnSpc="1">
            <a:prstTxWarp prst="textNoShape">
              <a:avLst/>
            </a:prstTxWarp>
          </a:bodyPr>
          <a:lstStyle>
            <a:lvl1pPr algn="r" defTabSz="928688">
              <a:defRPr sz="1200">
                <a:latin typeface="Times New Roman" pitchFamily="18" charset="0"/>
              </a:defRPr>
            </a:lvl1pPr>
          </a:lstStyle>
          <a:p>
            <a:fld id="{44705A5C-6E15-4A65-8262-C979D623DF5D}" type="slidenum">
              <a:rPr lang="en-US"/>
              <a:pPr/>
              <a:t>‹#›</a:t>
            </a:fld>
            <a:endParaRPr lang="en-US"/>
          </a:p>
        </p:txBody>
      </p:sp>
    </p:spTree>
    <p:extLst>
      <p:ext uri="{BB962C8B-B14F-4D97-AF65-F5344CB8AC3E}">
        <p14:creationId xmlns:p14="http://schemas.microsoft.com/office/powerpoint/2010/main" val="21415205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705A5C-6E15-4A65-8262-C979D623DF5D}" type="slidenum">
              <a:rPr lang="en-US" smtClean="0"/>
              <a:pPr/>
              <a:t>16</a:t>
            </a:fld>
            <a:endParaRPr lang="en-US"/>
          </a:p>
        </p:txBody>
      </p:sp>
    </p:spTree>
    <p:extLst>
      <p:ext uri="{BB962C8B-B14F-4D97-AF65-F5344CB8AC3E}">
        <p14:creationId xmlns:p14="http://schemas.microsoft.com/office/powerpoint/2010/main" val="2462527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870766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6236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50800"/>
            <a:ext cx="2798233" cy="6646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554" y="-50800"/>
            <a:ext cx="8197849" cy="6646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10565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387" y="-50800"/>
            <a:ext cx="8849783" cy="1143000"/>
          </a:xfrm>
        </p:spPr>
        <p:txBody>
          <a:bodyPr/>
          <a:lstStyle/>
          <a:p>
            <a:r>
              <a:rPr lang="en-US"/>
              <a:t>Click to edit Master title style</a:t>
            </a:r>
          </a:p>
        </p:txBody>
      </p:sp>
      <p:sp>
        <p:nvSpPr>
          <p:cNvPr id="3" name="Text Placeholder 2"/>
          <p:cNvSpPr>
            <a:spLocks noGrp="1"/>
          </p:cNvSpPr>
          <p:nvPr>
            <p:ph type="body" sz="half" idx="1"/>
          </p:nvPr>
        </p:nvSpPr>
        <p:spPr>
          <a:xfrm>
            <a:off x="463554" y="1304925"/>
            <a:ext cx="5496983"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63737" y="1304928"/>
            <a:ext cx="5499100" cy="256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63737" y="4025901"/>
            <a:ext cx="5499100" cy="257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368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able Placeholder 2"/>
          <p:cNvSpPr>
            <a:spLocks noGrp="1"/>
          </p:cNvSpPr>
          <p:nvPr>
            <p:ph type="tbl" idx="1"/>
          </p:nvPr>
        </p:nvSpPr>
        <p:spPr>
          <a:xfrm>
            <a:off x="609600" y="1905000"/>
            <a:ext cx="10972800" cy="4114800"/>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lIns="91440" tIns="45720" rIns="91440" bIns="45720"/>
          <a:lstStyle>
            <a:lvl1pPr>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91440" tIns="45720" rIns="91440" bIns="45720"/>
          <a:lstStyle>
            <a:lvl1pPr>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5FDA909D-5FED-4243-8AB5-64877FB09839}" type="slidenum">
              <a:rPr lang="en-US"/>
              <a:pPr/>
              <a:t>‹#›</a:t>
            </a:fld>
            <a:endParaRPr lang="en-US"/>
          </a:p>
        </p:txBody>
      </p:sp>
    </p:spTree>
    <p:extLst>
      <p:ext uri="{BB962C8B-B14F-4D97-AF65-F5344CB8AC3E}">
        <p14:creationId xmlns:p14="http://schemas.microsoft.com/office/powerpoint/2010/main" val="1162756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p:bg>
      <p:bgPr>
        <a:solidFill>
          <a:schemeClr val="accent1"/>
        </a:solidFill>
        <a:effectLst/>
      </p:bgPr>
    </p:bg>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1"/>
            <a:ext cx="12192000" cy="68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hasCustomPrompt="1"/>
          </p:nvPr>
        </p:nvSpPr>
        <p:spPr>
          <a:xfrm>
            <a:off x="609600" y="1295400"/>
            <a:ext cx="10972800" cy="4796365"/>
          </a:xfrm>
          <a:solidFill>
            <a:srgbClr val="0060B0">
              <a:alpha val="49804"/>
            </a:srgbClr>
          </a:solidFill>
        </p:spPr>
        <p:txBody>
          <a:bodyPr/>
          <a:lstStyle>
            <a:lvl1pPr>
              <a:defRPr sz="2400">
                <a:solidFill>
                  <a:schemeClr val="tx1"/>
                </a:solidFill>
              </a:defRPr>
            </a:lvl1pPr>
            <a:lvl2pPr>
              <a:defRPr sz="2400">
                <a:solidFill>
                  <a:schemeClr val="tx1"/>
                </a:solidFill>
              </a:defRPr>
            </a:lvl2pPr>
            <a:lvl3pPr>
              <a:defRPr sz="2400">
                <a:solidFill>
                  <a:schemeClr val="tx1"/>
                </a:solidFill>
              </a:defRPr>
            </a:lvl3pPr>
            <a:lvl4pPr>
              <a:defRPr sz="2400">
                <a:solidFill>
                  <a:schemeClr val="tx1"/>
                </a:solidFill>
              </a:defRPr>
            </a:lvl4pPr>
            <a:lvl5pPr>
              <a:defRPr sz="2400">
                <a:solidFill>
                  <a:schemeClr val="tx1"/>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407912"/>
            <a:ext cx="2844800" cy="170688"/>
          </a:xfrm>
          <a:prstGeom prst="rect">
            <a:avLst/>
          </a:prstGeom>
        </p:spPr>
        <p:txBody>
          <a:bodyPr/>
          <a:lstStyle>
            <a:lvl1pPr>
              <a:defRPr>
                <a:solidFill>
                  <a:schemeClr val="tx1"/>
                </a:solidFill>
              </a:defRPr>
            </a:lvl1pPr>
          </a:lstStyle>
          <a:p>
            <a:fld id="{C5A2E38E-3676-4AC9-AE40-117CF2D4B3AC}" type="slidenum">
              <a:rPr lang="en-US" smtClean="0"/>
              <a:pPr/>
              <a:t>‹#›</a:t>
            </a:fld>
            <a:r>
              <a:rPr lang="en-US" dirty="0"/>
              <a:t> </a:t>
            </a:r>
          </a:p>
        </p:txBody>
      </p:sp>
      <p:sp>
        <p:nvSpPr>
          <p:cNvPr id="10" name="Title 1"/>
          <p:cNvSpPr>
            <a:spLocks noGrp="1"/>
          </p:cNvSpPr>
          <p:nvPr>
            <p:ph type="title"/>
          </p:nvPr>
        </p:nvSpPr>
        <p:spPr>
          <a:xfrm>
            <a:off x="1391920" y="182880"/>
            <a:ext cx="10190480" cy="670560"/>
          </a:xfrm>
        </p:spPr>
        <p:txBody>
          <a:bodyPr/>
          <a:lstStyle>
            <a:lvl1pPr>
              <a:defRPr sz="2700"/>
            </a:lvl1pPr>
          </a:lstStyle>
          <a:p>
            <a:r>
              <a:rPr lang="en-US" dirty="0"/>
              <a:t>Click to edit Master title style</a:t>
            </a:r>
          </a:p>
        </p:txBody>
      </p:sp>
      <p:pic>
        <p:nvPicPr>
          <p:cNvPr id="16" name="Picture 2" descr="https://vtol.org/images/frontPageLogo.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21920" y="304800"/>
            <a:ext cx="1270000" cy="86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11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p:cNvSpPr>
            <a:spLocks noGrp="1"/>
          </p:cNvSpPr>
          <p:nvPr>
            <p:ph type="title"/>
          </p:nvPr>
        </p:nvSpPr>
        <p:spPr>
          <a:xfrm>
            <a:off x="6081820" y="0"/>
            <a:ext cx="6096000" cy="640080"/>
          </a:xfrm>
          <a:prstGeom prst="rect">
            <a:avLst/>
          </a:prstGeom>
        </p:spPr>
        <p:txBody>
          <a:bodyPr/>
          <a:lstStyle>
            <a:lvl1pPr>
              <a:defRPr lang="en-US" sz="2800" b="1" i="1">
                <a:solidFill>
                  <a:srgbClr val="FFC000"/>
                </a:solidFill>
                <a:effectLst>
                  <a:outerShdw blurRad="38100" dist="38100" dir="2700000" algn="tl">
                    <a:srgbClr val="000000">
                      <a:alpha val="43137"/>
                    </a:srgbClr>
                  </a:outerShdw>
                </a:effectLst>
                <a:latin typeface="+mn-lt"/>
                <a:ea typeface="+mn-ea"/>
                <a:cs typeface="+mn-cs"/>
              </a:defRPr>
            </a:lvl1pPr>
          </a:lstStyle>
          <a:p>
            <a:pPr lvl="0"/>
            <a:r>
              <a:rPr lang="en-US"/>
              <a:t>Click to edit Master title style</a:t>
            </a:r>
          </a:p>
        </p:txBody>
      </p:sp>
    </p:spTree>
    <p:extLst>
      <p:ext uri="{BB962C8B-B14F-4D97-AF65-F5344CB8AC3E}">
        <p14:creationId xmlns:p14="http://schemas.microsoft.com/office/powerpoint/2010/main" val="42472678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81820" y="0"/>
            <a:ext cx="6096000" cy="640080"/>
          </a:xfrm>
          <a:prstGeom prst="rect">
            <a:avLst/>
          </a:prstGeom>
        </p:spPr>
        <p:txBody>
          <a:bodyPr/>
          <a:lstStyle>
            <a:lvl1pPr>
              <a:defRPr lang="en-US" sz="2800" b="1" i="1">
                <a:solidFill>
                  <a:srgbClr val="FFC000"/>
                </a:solidFill>
                <a:effectLst>
                  <a:outerShdw blurRad="38100" dist="38100" dir="2700000" algn="tl">
                    <a:srgbClr val="000000">
                      <a:alpha val="43137"/>
                    </a:srgbClr>
                  </a:outerShdw>
                </a:effectLst>
                <a:latin typeface="+mn-lt"/>
                <a:ea typeface="+mn-ea"/>
                <a:cs typeface="+mn-cs"/>
              </a:defRPr>
            </a:lvl1pPr>
          </a:lstStyle>
          <a:p>
            <a:pPr lvl="0"/>
            <a:r>
              <a:rPr lang="en-US"/>
              <a:t>Click to edit Master title style</a:t>
            </a:r>
          </a:p>
        </p:txBody>
      </p:sp>
      <p:sp>
        <p:nvSpPr>
          <p:cNvPr id="3" name="Content Placeholder 2"/>
          <p:cNvSpPr>
            <a:spLocks noGrp="1"/>
          </p:cNvSpPr>
          <p:nvPr>
            <p:ph idx="1"/>
          </p:nvPr>
        </p:nvSpPr>
        <p:spPr>
          <a:xfrm>
            <a:off x="609600" y="675163"/>
            <a:ext cx="10972800" cy="4525963"/>
          </a:xfrm>
          <a:prstGeom prst="rect">
            <a:avLst/>
          </a:prstGeo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300486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6081820" y="0"/>
            <a:ext cx="6096000" cy="640080"/>
          </a:xfrm>
          <a:prstGeom prst="rect">
            <a:avLst/>
          </a:prstGeom>
        </p:spPr>
        <p:txBody>
          <a:bodyPr anchor="ctr"/>
          <a:lstStyle>
            <a:lvl1pPr>
              <a:lnSpc>
                <a:spcPts val="2400"/>
              </a:lnSpc>
              <a:defRPr lang="en-US" sz="2400" b="1" i="1">
                <a:solidFill>
                  <a:srgbClr val="FFC000"/>
                </a:solidFill>
                <a:effectLst>
                  <a:outerShdw blurRad="38100" dist="38100" dir="2700000" algn="tl">
                    <a:srgbClr val="000000">
                      <a:alpha val="43137"/>
                    </a:srgbClr>
                  </a:outerShdw>
                </a:effectLst>
                <a:latin typeface="+mn-lt"/>
                <a:ea typeface="+mn-ea"/>
                <a:cs typeface="+mn-cs"/>
              </a:defRPr>
            </a:lvl1pPr>
          </a:lstStyle>
          <a:p>
            <a:pPr lvl="0"/>
            <a:r>
              <a:rPr lang="en-US" dirty="0"/>
              <a:t>Click to edit Master title style</a:t>
            </a:r>
          </a:p>
        </p:txBody>
      </p:sp>
    </p:spTree>
    <p:extLst>
      <p:ext uri="{BB962C8B-B14F-4D97-AF65-F5344CB8AC3E}">
        <p14:creationId xmlns:p14="http://schemas.microsoft.com/office/powerpoint/2010/main" val="3988852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0" name="Title 1"/>
          <p:cNvSpPr>
            <a:spLocks noGrp="1"/>
          </p:cNvSpPr>
          <p:nvPr>
            <p:ph type="title"/>
          </p:nvPr>
        </p:nvSpPr>
        <p:spPr>
          <a:xfrm>
            <a:off x="6124354" y="1"/>
            <a:ext cx="6067647" cy="659219"/>
          </a:xfrm>
          <a:prstGeom prst="rect">
            <a:avLst/>
          </a:prstGeom>
        </p:spPr>
        <p:txBody>
          <a:bodyPr anchor="ctr"/>
          <a:lstStyle>
            <a:lvl1pPr>
              <a:lnSpc>
                <a:spcPts val="2400"/>
              </a:lnSpc>
              <a:defRPr lang="en-US" sz="2400" b="1" i="1" kern="1200" dirty="0" smtClean="0">
                <a:solidFill>
                  <a:srgbClr val="FFC000"/>
                </a:solidFill>
                <a:effectLst>
                  <a:outerShdw blurRad="38100" dist="38100" dir="2700000" algn="tl">
                    <a:srgbClr val="000000">
                      <a:alpha val="43137"/>
                    </a:srgbClr>
                  </a:outerShdw>
                </a:effectLst>
                <a:latin typeface="+mn-lt"/>
                <a:ea typeface="+mn-ea"/>
                <a:cs typeface="+mn-cs"/>
              </a:defRPr>
            </a:lvl1pPr>
          </a:lstStyle>
          <a:p>
            <a:r>
              <a:rPr lang="en-US" dirty="0"/>
              <a:t>Click to edit Master title style</a:t>
            </a:r>
          </a:p>
        </p:txBody>
      </p:sp>
      <p:sp>
        <p:nvSpPr>
          <p:cNvPr id="11" name="Content Placeholder 2"/>
          <p:cNvSpPr>
            <a:spLocks noGrp="1"/>
          </p:cNvSpPr>
          <p:nvPr>
            <p:ph idx="1"/>
          </p:nvPr>
        </p:nvSpPr>
        <p:spPr>
          <a:xfrm>
            <a:off x="609600" y="665392"/>
            <a:ext cx="10972800" cy="4525963"/>
          </a:xfrm>
          <a:prstGeom prst="rect">
            <a:avLst/>
          </a:prstGeom>
        </p:spPr>
        <p:txBody>
          <a:bodyPr/>
          <a:lstStyle>
            <a:lvl1pPr marL="287338" indent="-287338">
              <a:buFont typeface="Arial" pitchFamily="34" charset="0"/>
              <a:buChar char="•"/>
              <a:tabLst/>
              <a:defRPr lang="en-US" sz="2000" kern="1200" dirty="0" smtClean="0">
                <a:solidFill>
                  <a:schemeClr val="tx1"/>
                </a:solidFill>
                <a:latin typeface="Arial" pitchFamily="34" charset="0"/>
                <a:ea typeface="+mn-ea"/>
                <a:cs typeface="Arial" pitchFamily="34" charset="0"/>
              </a:defRPr>
            </a:lvl1pPr>
            <a:lvl2pPr marL="627063" indent="-169863">
              <a:buFont typeface="Arial" pitchFamily="34" charset="0"/>
              <a:buChar char="−"/>
              <a:defRPr lang="en-US" sz="1800" kern="1200" dirty="0" smtClean="0">
                <a:solidFill>
                  <a:schemeClr val="tx1"/>
                </a:solidFill>
                <a:latin typeface="Arial" pitchFamily="34" charset="0"/>
                <a:ea typeface="+mn-ea"/>
                <a:cs typeface="Arial" pitchFamily="34" charset="0"/>
              </a:defRPr>
            </a:lvl2pPr>
            <a:lvl3pPr>
              <a:buFont typeface="Arial" pitchFamily="34" charset="0"/>
              <a:buChar char="•"/>
              <a:defRPr lang="en-US" sz="1600" kern="1200" dirty="0" smtClean="0">
                <a:solidFill>
                  <a:schemeClr val="tx1"/>
                </a:solidFill>
                <a:latin typeface="+mn-lt"/>
                <a:ea typeface="+mn-ea"/>
                <a:cs typeface="+mn-cs"/>
              </a:defRPr>
            </a:lvl3pPr>
            <a:lvl4pPr>
              <a:buFont typeface="Arial" pitchFamily="34" charset="0"/>
              <a:buChar char="−"/>
              <a:defRPr lang="en-US" sz="1400" kern="1200" dirty="0" smtClean="0">
                <a:solidFill>
                  <a:schemeClr val="tx1"/>
                </a:solidFill>
                <a:latin typeface="+mn-lt"/>
                <a:ea typeface="+mn-ea"/>
                <a:cs typeface="+mn-cs"/>
              </a:defRPr>
            </a:lvl4pPr>
            <a:lvl5pPr>
              <a:defRPr lang="en-US" sz="14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0469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278531" name="Rectangle 3"/>
          <p:cNvSpPr>
            <a:spLocks noGrp="1" noChangeArrowheads="1"/>
          </p:cNvSpPr>
          <p:nvPr>
            <p:ph type="subTitle" idx="1" hasCustomPrompt="1"/>
          </p:nvPr>
        </p:nvSpPr>
        <p:spPr>
          <a:xfrm>
            <a:off x="1828800" y="4764088"/>
            <a:ext cx="8534400" cy="1752600"/>
          </a:xfrm>
          <a:prstGeom prst="rect">
            <a:avLst/>
          </a:prstGeom>
          <a:ln algn="ctr"/>
        </p:spPr>
        <p:txBody>
          <a:bodyPr/>
          <a:lstStyle>
            <a:lvl1pPr marL="0" indent="0" algn="ctr">
              <a:buFontTx/>
              <a:buNone/>
              <a:defRPr sz="1350">
                <a:solidFill>
                  <a:schemeClr val="tx1"/>
                </a:solidFill>
                <a:effectLst>
                  <a:outerShdw blurRad="38100" dist="38100" dir="2700000" algn="tl">
                    <a:srgbClr val="C0C0C0"/>
                  </a:outerShdw>
                </a:effectLst>
                <a:latin typeface="Tahoma" pitchFamily="34" charset="0"/>
              </a:defRPr>
            </a:lvl1pPr>
          </a:lstStyle>
          <a:p>
            <a:r>
              <a:rPr lang="en-US" dirty="0"/>
              <a:t>Presenter Names</a:t>
            </a:r>
          </a:p>
        </p:txBody>
      </p:sp>
      <p:pic>
        <p:nvPicPr>
          <p:cNvPr id="30" name="Picture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774" y="2511077"/>
            <a:ext cx="11305953" cy="128016"/>
          </a:xfrm>
          <a:prstGeom prst="rect">
            <a:avLst/>
          </a:prstGeom>
        </p:spPr>
      </p:pic>
      <p:pic>
        <p:nvPicPr>
          <p:cNvPr id="32" name="Picture 3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382774" y="3945132"/>
            <a:ext cx="11305953" cy="128016"/>
          </a:xfrm>
          <a:prstGeom prst="rect">
            <a:avLst/>
          </a:prstGeom>
        </p:spPr>
      </p:pic>
      <p:pic>
        <p:nvPicPr>
          <p:cNvPr id="34" name="Picture 3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2774" y="2511077"/>
            <a:ext cx="11305953" cy="128016"/>
          </a:xfrm>
          <a:prstGeom prst="rect">
            <a:avLst/>
          </a:prstGeom>
        </p:spPr>
      </p:pic>
      <p:pic>
        <p:nvPicPr>
          <p:cNvPr id="36" name="Picture 3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0800000">
            <a:off x="382774" y="3945132"/>
            <a:ext cx="11305953" cy="128016"/>
          </a:xfrm>
          <a:prstGeom prst="rect">
            <a:avLst/>
          </a:prstGeom>
        </p:spPr>
      </p:pic>
      <p:sp>
        <p:nvSpPr>
          <p:cNvPr id="3" name="Title 2"/>
          <p:cNvSpPr>
            <a:spLocks noGrp="1"/>
          </p:cNvSpPr>
          <p:nvPr>
            <p:ph type="title"/>
          </p:nvPr>
        </p:nvSpPr>
        <p:spPr>
          <a:xfrm>
            <a:off x="1270775" y="2887873"/>
            <a:ext cx="9649719" cy="808478"/>
          </a:xfrm>
          <a:prstGeom prst="rect">
            <a:avLst/>
          </a:prstGeom>
        </p:spPr>
        <p:txBody>
          <a:bodyPr>
            <a:normAutofit/>
          </a:bodyPr>
          <a:lstStyle>
            <a:lvl1pPr>
              <a:defRPr sz="2400"/>
            </a:lvl1pPr>
          </a:lstStyle>
          <a:p>
            <a:r>
              <a:rPr lang="en-US"/>
              <a:t>Click to edit Master title style</a:t>
            </a:r>
            <a:endParaRPr lang="en-US" dirty="0"/>
          </a:p>
        </p:txBody>
      </p:sp>
      <p:pic>
        <p:nvPicPr>
          <p:cNvPr id="9" name="Picture 8"/>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4741333" y="137263"/>
            <a:ext cx="2286000" cy="2286000"/>
          </a:xfrm>
          <a:prstGeom prst="rect">
            <a:avLst/>
          </a:prstGeom>
        </p:spPr>
      </p:pic>
      <p:sp>
        <p:nvSpPr>
          <p:cNvPr id="11" name="TextBox 10"/>
          <p:cNvSpPr txBox="1"/>
          <p:nvPr userDrawn="1"/>
        </p:nvSpPr>
        <p:spPr>
          <a:xfrm>
            <a:off x="800082" y="6686444"/>
            <a:ext cx="4519661" cy="215444"/>
          </a:xfrm>
          <a:prstGeom prst="rect">
            <a:avLst/>
          </a:prstGeom>
          <a:noFill/>
          <a:ln>
            <a:noFill/>
          </a:ln>
        </p:spPr>
        <p:txBody>
          <a:bodyPr wrap="square" rtlCol="0">
            <a:spAutoFit/>
          </a:bodyPr>
          <a:lstStyle/>
          <a:p>
            <a:pPr algn="ctr" fontAlgn="auto">
              <a:spcBef>
                <a:spcPts val="0"/>
              </a:spcBef>
              <a:spcAft>
                <a:spcPts val="0"/>
              </a:spcAft>
            </a:pPr>
            <a:r>
              <a:rPr lang="en-US" sz="800" i="1" dirty="0">
                <a:solidFill>
                  <a:prstClr val="black"/>
                </a:solidFill>
                <a:latin typeface="Arial" pitchFamily="34" charset="0"/>
                <a:cs typeface="Arial" pitchFamily="34" charset="0"/>
              </a:rPr>
              <a:t>UNCLASSIFIED//FOUO//PRE-DECISIONAL</a:t>
            </a:r>
          </a:p>
        </p:txBody>
      </p:sp>
    </p:spTree>
    <p:extLst>
      <p:ext uri="{BB962C8B-B14F-4D97-AF65-F5344CB8AC3E}">
        <p14:creationId xmlns:p14="http://schemas.microsoft.com/office/powerpoint/2010/main" val="306427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lang="en-US" sz="4000" b="1" kern="1200" dirty="0">
                <a:solidFill>
                  <a:srgbClr val="002060"/>
                </a:solidFill>
                <a:effectLst>
                  <a:outerShdw blurRad="38100" dist="38100" dir="2700000" algn="tl">
                    <a:srgbClr val="000000">
                      <a:alpha val="43137"/>
                    </a:srgbClr>
                  </a:outerShdw>
                </a:effectLst>
                <a:latin typeface="Calibri" pitchFamily="34" charset="0"/>
                <a:ea typeface="+mn-ea"/>
                <a:cs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solidFill>
                  <a:srgbClr val="002060"/>
                </a:solidFill>
                <a:effectLst/>
                <a:latin typeface="Calibri" pitchFamily="34" charset="0"/>
                <a:cs typeface="Calibri" pitchFamily="34" charset="0"/>
              </a:defRPr>
            </a:lvl1pPr>
            <a:lvl2pPr>
              <a:defRPr sz="2400">
                <a:solidFill>
                  <a:srgbClr val="002060"/>
                </a:solidFill>
                <a:effectLst/>
                <a:latin typeface="Calibri" pitchFamily="34" charset="0"/>
                <a:cs typeface="Calibri" pitchFamily="34" charset="0"/>
              </a:defRPr>
            </a:lvl2pPr>
            <a:lvl3pPr>
              <a:defRPr sz="2000">
                <a:solidFill>
                  <a:srgbClr val="002060"/>
                </a:solidFill>
                <a:effectLst/>
                <a:latin typeface="Calibri" pitchFamily="34" charset="0"/>
                <a:cs typeface="Calibri" pitchFamily="34" charset="0"/>
              </a:defRPr>
            </a:lvl3pPr>
            <a:lvl4pPr>
              <a:defRPr sz="1800">
                <a:solidFill>
                  <a:srgbClr val="002060"/>
                </a:solidFill>
                <a:effectLst/>
                <a:latin typeface="Calibri" pitchFamily="34" charset="0"/>
                <a:cs typeface="Calibri" pitchFamily="34" charset="0"/>
              </a:defRPr>
            </a:lvl4pPr>
            <a:lvl5pPr>
              <a:defRPr sz="1800">
                <a:solidFill>
                  <a:srgbClr val="002060"/>
                </a:solidFill>
                <a:effectLst/>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509653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1714073" y="6629400"/>
            <a:ext cx="477927" cy="228600"/>
          </a:xfrm>
          <a:prstGeom prst="rect">
            <a:avLst/>
          </a:prstGeom>
        </p:spPr>
        <p:txBody>
          <a:bodyPr anchor="b"/>
          <a:lstStyle>
            <a:lvl1pPr algn="r">
              <a:defRPr sz="900">
                <a:solidFill>
                  <a:schemeClr val="tx1"/>
                </a:solidFill>
              </a:defRPr>
            </a:lvl1pPr>
          </a:lstStyle>
          <a:p>
            <a:pPr fontAlgn="auto">
              <a:spcBef>
                <a:spcPts val="0"/>
              </a:spcBef>
              <a:spcAft>
                <a:spcPts val="0"/>
              </a:spcAft>
            </a:pPr>
            <a:fld id="{57B230CD-B1BE-428B-A6FF-E527CFDD2A28}"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411498235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199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36" name="Body Level One…"/>
          <p:cNvSpPr>
            <a:spLocks noGrp="1"/>
          </p:cNvSpPr>
          <p:nvPr>
            <p:ph type="body" idx="1"/>
          </p:nvPr>
        </p:nvSpPr>
        <p:spPr>
          <a:xfrm>
            <a:off x="365760" y="826265"/>
            <a:ext cx="11460480" cy="576072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 name="Title Text"/>
          <p:cNvSpPr>
            <a:spLocks noGrp="1"/>
          </p:cNvSpPr>
          <p:nvPr>
            <p:ph type="title"/>
          </p:nvPr>
        </p:nvSpPr>
        <p:spPr>
          <a:xfrm>
            <a:off x="6096000" y="0"/>
            <a:ext cx="6096000" cy="609600"/>
          </a:xfrm>
          <a:prstGeom prst="rect">
            <a:avLst/>
          </a:prstGeom>
        </p:spPr>
        <p:txBody>
          <a:bodyPr anchor="ctr"/>
          <a:lstStyle>
            <a:lvl1pPr>
              <a:defRPr sz="2000">
                <a:solidFill>
                  <a:schemeClr val="bg1"/>
                </a:solidFill>
              </a:defRPr>
            </a:lvl1pPr>
          </a:lstStyle>
          <a:p>
            <a:r>
              <a:t>Title Text</a:t>
            </a:r>
          </a:p>
        </p:txBody>
      </p:sp>
      <p:sp>
        <p:nvSpPr>
          <p:cNvPr id="5" name="Slide Number"/>
          <p:cNvSpPr>
            <a:spLocks noGrp="1"/>
          </p:cNvSpPr>
          <p:nvPr>
            <p:ph type="sldNum" sz="quarter" idx="2"/>
          </p:nvPr>
        </p:nvSpPr>
        <p:spPr>
          <a:xfrm>
            <a:off x="11582400" y="6675120"/>
            <a:ext cx="609600" cy="182880"/>
          </a:xfrm>
          <a:prstGeom prst="rect">
            <a:avLst/>
          </a:prstGeom>
          <a:ln w="12700">
            <a:miter lim="400000"/>
          </a:ln>
        </p:spPr>
        <p:txBody>
          <a:bodyPr wrap="none" lIns="0" tIns="0" rIns="91440" bIns="0" anchor="ctr">
            <a:noAutofit/>
          </a:bodyPr>
          <a:lstStyle>
            <a:lvl1pPr algn="r" defTabSz="685529">
              <a:defRPr sz="750">
                <a:solidFill>
                  <a:schemeClr val="tx1"/>
                </a:solidFill>
                <a:latin typeface="Arial"/>
                <a:ea typeface="Arial"/>
                <a:cs typeface="Arial"/>
                <a:sym typeface="Arial"/>
              </a:defRPr>
            </a:lvl1pPr>
          </a:lstStyle>
          <a:p>
            <a:pPr fontAlgn="auto">
              <a:spcBef>
                <a:spcPts val="0"/>
              </a:spcBef>
              <a:spcAft>
                <a:spcPts val="0"/>
              </a:spcAft>
            </a:pPr>
            <a:fld id="{86CB4B4D-7CA3-9044-876B-883B54F8677D}" type="slidenum">
              <a:rPr lang="en-US" smtClean="0">
                <a:solidFill>
                  <a:prstClr val="black"/>
                </a:solidFill>
              </a:rPr>
              <a:pPr fontAlgn="auto">
                <a:spcBef>
                  <a:spcPts val="0"/>
                </a:spcBef>
                <a:spcAft>
                  <a:spcPts val="0"/>
                </a:spcAft>
              </a:pPr>
              <a:t>‹#›</a:t>
            </a:fld>
            <a:endParaRPr lang="en-US">
              <a:solidFill>
                <a:prstClr val="black"/>
              </a:solidFill>
            </a:endParaRPr>
          </a:p>
        </p:txBody>
      </p:sp>
    </p:spTree>
    <p:extLst>
      <p:ext uri="{BB962C8B-B14F-4D97-AF65-F5344CB8AC3E}">
        <p14:creationId xmlns:p14="http://schemas.microsoft.com/office/powerpoint/2010/main" val="98322877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Rectangle 28"/>
          <p:cNvSpPr>
            <a:spLocks noGrp="1" noChangeArrowheads="1"/>
          </p:cNvSpPr>
          <p:nvPr>
            <p:ph type="title"/>
          </p:nvPr>
        </p:nvSpPr>
        <p:spPr bwMode="white">
          <a:xfrm>
            <a:off x="2566738" y="0"/>
            <a:ext cx="7058525" cy="8645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2565725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80000" y="152400"/>
            <a:ext cx="4673600" cy="533400"/>
          </a:xfrm>
          <a:prstGeom prst="rect">
            <a:avLst/>
          </a:prstGeom>
        </p:spPr>
        <p:txBody>
          <a:bodyPr anchor="ctr"/>
          <a:lstStyle>
            <a:lvl1pPr>
              <a:defRPr sz="1800">
                <a:latin typeface="Arial" pitchFamily="34" charset="0"/>
                <a:cs typeface="Arial" pitchFamily="34" charset="0"/>
              </a:defRPr>
            </a:lvl1pPr>
          </a:lstStyle>
          <a:p>
            <a:r>
              <a:rPr lang="en-US" dirty="0"/>
              <a:t>Click to edit Master title style</a:t>
            </a:r>
          </a:p>
        </p:txBody>
      </p:sp>
      <p:sp>
        <p:nvSpPr>
          <p:cNvPr id="3" name="Slide Number Placeholder 3"/>
          <p:cNvSpPr>
            <a:spLocks noGrp="1"/>
          </p:cNvSpPr>
          <p:nvPr>
            <p:ph type="sldNum" sz="quarter" idx="12"/>
          </p:nvPr>
        </p:nvSpPr>
        <p:spPr>
          <a:xfrm>
            <a:off x="11326368" y="6462612"/>
            <a:ext cx="816864" cy="365125"/>
          </a:xfrm>
          <a:prstGeom prst="rect">
            <a:avLst/>
          </a:prstGeom>
        </p:spPr>
        <p:txBody>
          <a:bodyPr/>
          <a:lstStyle/>
          <a:p>
            <a:fld id="{89F2C004-2715-FE49-B628-06E74F704CD7}" type="slidenum">
              <a:rPr lang="en-US">
                <a:solidFill>
                  <a:prstClr val="white"/>
                </a:solidFill>
              </a:rPr>
              <a:pPr/>
              <a:t>‹#›</a:t>
            </a:fld>
            <a:endParaRPr lang="en-US" dirty="0">
              <a:solidFill>
                <a:prstClr val="white"/>
              </a:solidFill>
            </a:endParaRPr>
          </a:p>
        </p:txBody>
      </p:sp>
      <p:sp>
        <p:nvSpPr>
          <p:cNvPr id="6" name="Content Placeholder 4"/>
          <p:cNvSpPr>
            <a:spLocks noGrp="1"/>
          </p:cNvSpPr>
          <p:nvPr>
            <p:ph sz="quarter" idx="13"/>
          </p:nvPr>
        </p:nvSpPr>
        <p:spPr>
          <a:xfrm>
            <a:off x="406400" y="1143000"/>
            <a:ext cx="11379200" cy="5029200"/>
          </a:xfrm>
          <a:prstGeom prst="rect">
            <a:avLst/>
          </a:prstGeom>
        </p:spPr>
        <p:txBody>
          <a:bodyPr/>
          <a:lstStyle>
            <a:lvl1pPr marL="227013" indent="-227013" algn="l" defTabSz="914400" rtl="0" eaLnBrk="1" latinLnBrk="0" hangingPunct="1">
              <a:spcBef>
                <a:spcPct val="20000"/>
              </a:spcBef>
              <a:buFont typeface="Arial" pitchFamily="34" charset="0"/>
              <a:buChar char="•"/>
              <a:defRPr lang="en-US" sz="2000" kern="1200" dirty="0" smtClean="0">
                <a:solidFill>
                  <a:schemeClr val="tx1"/>
                </a:solidFill>
                <a:latin typeface="Arial" pitchFamily="34" charset="0"/>
                <a:ea typeface="+mn-ea"/>
                <a:cs typeface="Arial" pitchFamily="34" charset="0"/>
              </a:defRPr>
            </a:lvl1pPr>
            <a:lvl2pPr marL="514350" indent="-287338" algn="l" defTabSz="914400" rtl="0" eaLnBrk="1" latinLnBrk="0" hangingPunct="1">
              <a:spcBef>
                <a:spcPct val="20000"/>
              </a:spcBef>
              <a:buFont typeface="Arial" pitchFamily="34" charset="0"/>
              <a:defRPr lang="en-US" sz="2000" kern="1200" dirty="0" smtClean="0">
                <a:solidFill>
                  <a:schemeClr val="tx1"/>
                </a:solidFill>
                <a:latin typeface="Arial" pitchFamily="34" charset="0"/>
                <a:ea typeface="+mn-ea"/>
                <a:cs typeface="Arial" pitchFamily="34" charset="0"/>
              </a:defRPr>
            </a:lvl2pPr>
            <a:lvl3pPr marL="739775" indent="-225425" algn="l" defTabSz="914400" rtl="0" eaLnBrk="1" latinLnBrk="0" hangingPunct="1">
              <a:spcBef>
                <a:spcPct val="20000"/>
              </a:spcBef>
              <a:buFont typeface="Arial" pitchFamily="34" charset="0"/>
              <a:defRPr lang="en-US" sz="2000" kern="1200" dirty="0" smtClean="0">
                <a:solidFill>
                  <a:schemeClr val="tx1"/>
                </a:solidFill>
                <a:latin typeface="Arial" pitchFamily="34" charset="0"/>
                <a:ea typeface="+mn-ea"/>
                <a:cs typeface="Arial" pitchFamily="34" charset="0"/>
              </a:defRPr>
            </a:lvl3pPr>
            <a:lvl4pPr marL="1027113" indent="-287338" algn="l" defTabSz="914400" rtl="0" eaLnBrk="1" latinLnBrk="0" hangingPunct="1">
              <a:spcBef>
                <a:spcPct val="20000"/>
              </a:spcBef>
              <a:buFont typeface="Arial" pitchFamily="34" charset="0"/>
              <a:defRPr lang="en-US" sz="2000" kern="1200" dirty="0" smtClean="0">
                <a:solidFill>
                  <a:schemeClr val="tx1"/>
                </a:solidFill>
                <a:latin typeface="Arial" pitchFamily="34" charset="0"/>
                <a:ea typeface="+mn-ea"/>
                <a:cs typeface="Arial" pitchFamily="34" charset="0"/>
              </a:defRPr>
            </a:lvl4pPr>
            <a:lvl5pPr marL="1254125" indent="-227013" algn="l" defTabSz="914400" rtl="0" eaLnBrk="1" latinLnBrk="0" hangingPunct="1">
              <a:spcBef>
                <a:spcPct val="20000"/>
              </a:spcBef>
              <a:buFont typeface="Arial" pitchFamily="34" charset="0"/>
              <a:buChar char="•"/>
              <a:defRPr lang="en-US" sz="2000" kern="1200" dirty="0">
                <a:solidFill>
                  <a:schemeClr val="tx1"/>
                </a:solidFill>
                <a:latin typeface="Arial" pitchFamily="34" charset="0"/>
                <a:ea typeface="+mn-ea"/>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922795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11714074" y="6629400"/>
            <a:ext cx="477927" cy="228600"/>
          </a:xfrm>
          <a:prstGeom prst="rect">
            <a:avLst/>
          </a:prstGeom>
        </p:spPr>
        <p:txBody>
          <a:bodyPr anchor="b"/>
          <a:lstStyle>
            <a:lvl1pPr algn="r">
              <a:defRPr sz="900">
                <a:solidFill>
                  <a:schemeClr val="tx1"/>
                </a:solidFill>
              </a:defRPr>
            </a:lvl1pPr>
          </a:lstStyle>
          <a:p>
            <a:pPr fontAlgn="auto">
              <a:spcBef>
                <a:spcPts val="0"/>
              </a:spcBef>
              <a:spcAft>
                <a:spcPts val="0"/>
              </a:spcAft>
            </a:pPr>
            <a:fld id="{57B230CD-B1BE-428B-A6FF-E527CFDD2A28}" type="slidenum">
              <a:rPr lang="en-US" smtClean="0">
                <a:solidFill>
                  <a:prstClr val="black"/>
                </a:solidFill>
                <a:latin typeface="Calibri"/>
              </a:rPr>
              <a:pPr fontAlgn="auto">
                <a:spcBef>
                  <a:spcPts val="0"/>
                </a:spcBef>
                <a:spcAft>
                  <a:spcPts val="0"/>
                </a:spcAft>
              </a:pPr>
              <a:t>‹#›</a:t>
            </a:fld>
            <a:endParaRPr lang="en-US" dirty="0">
              <a:solidFill>
                <a:prstClr val="black"/>
              </a:solidFill>
              <a:latin typeface="Calibri"/>
            </a:endParaRPr>
          </a:p>
        </p:txBody>
      </p:sp>
    </p:spTree>
    <p:extLst>
      <p:ext uri="{BB962C8B-B14F-4D97-AF65-F5344CB8AC3E}">
        <p14:creationId xmlns:p14="http://schemas.microsoft.com/office/powerpoint/2010/main" val="2136901236"/>
      </p:ext>
    </p:extLst>
  </p:cSld>
  <p:clrMapOvr>
    <a:masterClrMapping/>
  </p:clrMapOvr>
  <p:transition spd="med">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Title with Text">
    <p:spTree>
      <p:nvGrpSpPr>
        <p:cNvPr id="1" name=""/>
        <p:cNvGrpSpPr/>
        <p:nvPr/>
      </p:nvGrpSpPr>
      <p:grpSpPr>
        <a:xfrm>
          <a:off x="0" y="0"/>
          <a:ext cx="0" cy="0"/>
          <a:chOff x="0" y="0"/>
          <a:chExt cx="0" cy="0"/>
        </a:xfrm>
      </p:grpSpPr>
      <p:sp>
        <p:nvSpPr>
          <p:cNvPr id="17" name="TextBox 16"/>
          <p:cNvSpPr txBox="1"/>
          <p:nvPr userDrawn="1"/>
        </p:nvSpPr>
        <p:spPr>
          <a:xfrm>
            <a:off x="11760202" y="6601675"/>
            <a:ext cx="380253" cy="172355"/>
          </a:xfrm>
          <a:prstGeom prst="rect">
            <a:avLst/>
          </a:prstGeom>
          <a:noFill/>
        </p:spPr>
        <p:txBody>
          <a:bodyPr wrap="square" lIns="9144" tIns="9144" rIns="9144" bIns="9144" anchor="ctr">
            <a:spAutoFit/>
          </a:bodyPr>
          <a:lstStyle/>
          <a:p>
            <a:pPr algn="ctr">
              <a:defRPr/>
            </a:pPr>
            <a:fld id="{6A538B20-F103-4B61-9340-A201FCCC8171}" type="slidenum">
              <a:rPr lang="en-US" sz="1000" b="1">
                <a:solidFill>
                  <a:prstClr val="black"/>
                </a:solidFill>
                <a:latin typeface="Myriad Pro" pitchFamily="34" charset="0"/>
                <a:cs typeface="Arial" pitchFamily="34" charset="0"/>
              </a:rPr>
              <a:pPr algn="ctr">
                <a:defRPr/>
              </a:pPr>
              <a:t>‹#›</a:t>
            </a:fld>
            <a:endParaRPr lang="en-US" sz="1000" b="1" dirty="0">
              <a:solidFill>
                <a:prstClr val="black"/>
              </a:solidFill>
              <a:latin typeface="Myriad Pro" pitchFamily="34" charset="0"/>
              <a:cs typeface="Arial" pitchFamily="34" charset="0"/>
            </a:endParaRPr>
          </a:p>
        </p:txBody>
      </p:sp>
      <p:cxnSp>
        <p:nvCxnSpPr>
          <p:cNvPr id="18" name="Straight Connector 17"/>
          <p:cNvCxnSpPr/>
          <p:nvPr userDrawn="1"/>
        </p:nvCxnSpPr>
        <p:spPr>
          <a:xfrm>
            <a:off x="0" y="822325"/>
            <a:ext cx="12192000" cy="0"/>
          </a:xfrm>
          <a:prstGeom prst="line">
            <a:avLst/>
          </a:prstGeom>
          <a:ln w="12700">
            <a:solidFill>
              <a:srgbClr val="696F6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841375"/>
            <a:ext cx="12192000" cy="0"/>
          </a:xfrm>
          <a:prstGeom prst="line">
            <a:avLst/>
          </a:prstGeom>
          <a:ln w="12700">
            <a:solidFill>
              <a:srgbClr val="A29B8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flipV="1">
            <a:off x="0" y="801688"/>
            <a:ext cx="12192000" cy="0"/>
          </a:xfrm>
          <a:prstGeom prst="line">
            <a:avLst/>
          </a:prstGeom>
          <a:ln w="12700">
            <a:solidFill>
              <a:srgbClr val="838378"/>
            </a:solidFill>
          </a:ln>
        </p:spPr>
        <p:style>
          <a:lnRef idx="1">
            <a:schemeClr val="accent1"/>
          </a:lnRef>
          <a:fillRef idx="0">
            <a:schemeClr val="accent1"/>
          </a:fillRef>
          <a:effectRef idx="0">
            <a:schemeClr val="accent1"/>
          </a:effectRef>
          <a:fontRef idx="minor">
            <a:schemeClr val="tx1"/>
          </a:fontRef>
        </p:style>
      </p:cxnSp>
      <p:sp>
        <p:nvSpPr>
          <p:cNvPr id="21" name="Title 31"/>
          <p:cNvSpPr>
            <a:spLocks noGrp="1"/>
          </p:cNvSpPr>
          <p:nvPr>
            <p:ph type="title"/>
          </p:nvPr>
        </p:nvSpPr>
        <p:spPr>
          <a:xfrm>
            <a:off x="2190044" y="10632"/>
            <a:ext cx="8974003" cy="786810"/>
          </a:xfrm>
          <a:prstGeom prst="rect">
            <a:avLst/>
          </a:prstGeom>
        </p:spPr>
        <p:txBody>
          <a:bodyPr anchor="b"/>
          <a:lstStyle>
            <a:lvl1pPr algn="r">
              <a:lnSpc>
                <a:spcPct val="80000"/>
              </a:lnSpc>
              <a:defRPr sz="2800" b="1" i="0">
                <a:latin typeface="Arial" pitchFamily="34" charset="0"/>
                <a:cs typeface="Arial" pitchFamily="34" charset="0"/>
              </a:defRPr>
            </a:lvl1pPr>
          </a:lstStyle>
          <a:p>
            <a:r>
              <a:rPr lang="en-US" dirty="0"/>
              <a:t>Click to edit Master title style</a:t>
            </a:r>
          </a:p>
        </p:txBody>
      </p:sp>
      <p:sp>
        <p:nvSpPr>
          <p:cNvPr id="22" name="Text Placeholder 33"/>
          <p:cNvSpPr>
            <a:spLocks noGrp="1"/>
          </p:cNvSpPr>
          <p:nvPr>
            <p:ph type="body" sz="quarter" idx="10"/>
          </p:nvPr>
        </p:nvSpPr>
        <p:spPr>
          <a:xfrm>
            <a:off x="249936" y="905891"/>
            <a:ext cx="11692128" cy="5613781"/>
          </a:xfrm>
          <a:prstGeom prst="rect">
            <a:avLst/>
          </a:prstGeom>
        </p:spPr>
        <p:txBody>
          <a:bodyPr/>
          <a:lstStyle>
            <a:lvl1pPr marL="228600" indent="-228600">
              <a:lnSpc>
                <a:spcPct val="90000"/>
              </a:lnSpc>
              <a:spcBef>
                <a:spcPts val="0"/>
              </a:spcBef>
              <a:spcAft>
                <a:spcPts val="1200"/>
              </a:spcAft>
              <a:defRPr sz="2800" b="0">
                <a:latin typeface="Arial" pitchFamily="34" charset="0"/>
                <a:cs typeface="Arial" pitchFamily="34" charset="0"/>
              </a:defRPr>
            </a:lvl1pPr>
            <a:lvl2pPr marL="685800" indent="-228600">
              <a:lnSpc>
                <a:spcPct val="90000"/>
              </a:lnSpc>
              <a:spcBef>
                <a:spcPts val="0"/>
              </a:spcBef>
              <a:spcAft>
                <a:spcPts val="1200"/>
              </a:spcAft>
              <a:defRPr sz="2400" b="0">
                <a:latin typeface="Arial" pitchFamily="34" charset="0"/>
                <a:cs typeface="Arial" pitchFamily="34" charset="0"/>
              </a:defRPr>
            </a:lvl2pPr>
            <a:lvl3pPr>
              <a:lnSpc>
                <a:spcPct val="90000"/>
              </a:lnSpc>
              <a:spcBef>
                <a:spcPts val="0"/>
              </a:spcBef>
              <a:spcAft>
                <a:spcPts val="1200"/>
              </a:spcAft>
              <a:defRPr sz="2000" b="0">
                <a:latin typeface="Arial" pitchFamily="34" charset="0"/>
                <a:cs typeface="Arial" pitchFamily="34" charset="0"/>
              </a:defRPr>
            </a:lvl3pPr>
            <a:lvl4pPr>
              <a:lnSpc>
                <a:spcPct val="90000"/>
              </a:lnSpc>
              <a:spcBef>
                <a:spcPts val="0"/>
              </a:spcBef>
              <a:spcAft>
                <a:spcPts val="1200"/>
              </a:spcAft>
              <a:defRPr sz="1800" b="0">
                <a:latin typeface="Arial" pitchFamily="34" charset="0"/>
                <a:cs typeface="Arial" pitchFamily="34" charset="0"/>
              </a:defRPr>
            </a:lvl4pPr>
            <a:lvl5pPr>
              <a:lnSpc>
                <a:spcPct val="90000"/>
              </a:lnSpc>
              <a:spcBef>
                <a:spcPts val="0"/>
              </a:spcBef>
              <a:spcAft>
                <a:spcPts val="1200"/>
              </a:spcAft>
              <a:defRPr sz="1800" b="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p:cNvSpPr txBox="1"/>
          <p:nvPr userDrawn="1"/>
        </p:nvSpPr>
        <p:spPr>
          <a:xfrm>
            <a:off x="5401901" y="6654752"/>
            <a:ext cx="1388201" cy="153888"/>
          </a:xfrm>
          <a:prstGeom prst="rect">
            <a:avLst/>
          </a:prstGeom>
          <a:noFill/>
        </p:spPr>
        <p:txBody>
          <a:bodyPr wrap="none" lIns="0" tIns="0" rIns="0" bIns="0" rtlCol="0">
            <a:spAutoFit/>
          </a:bodyPr>
          <a:lstStyle/>
          <a:p>
            <a:pPr algn="ctr"/>
            <a:r>
              <a:rPr lang="en-US" sz="1000" b="1" dirty="0">
                <a:solidFill>
                  <a:srgbClr val="C00000"/>
                </a:solidFill>
              </a:rPr>
              <a:t>UNCLASSIFIED//FOUO</a:t>
            </a:r>
          </a:p>
        </p:txBody>
      </p:sp>
      <p:sp>
        <p:nvSpPr>
          <p:cNvPr id="13" name="TextBox 12"/>
          <p:cNvSpPr txBox="1"/>
          <p:nvPr userDrawn="1"/>
        </p:nvSpPr>
        <p:spPr>
          <a:xfrm>
            <a:off x="5401899" y="0"/>
            <a:ext cx="1388201" cy="153888"/>
          </a:xfrm>
          <a:prstGeom prst="rect">
            <a:avLst/>
          </a:prstGeom>
          <a:noFill/>
        </p:spPr>
        <p:txBody>
          <a:bodyPr wrap="none" lIns="0" tIns="0" rIns="0" bIns="0" rtlCol="0">
            <a:spAutoFit/>
          </a:bodyPr>
          <a:lstStyle/>
          <a:p>
            <a:pPr algn="ctr"/>
            <a:r>
              <a:rPr lang="en-US" sz="1000" b="1" dirty="0">
                <a:solidFill>
                  <a:srgbClr val="C00000"/>
                </a:solidFill>
              </a:rPr>
              <a:t>UNCLASSIFIED//FOUO</a:t>
            </a:r>
          </a:p>
        </p:txBody>
      </p:sp>
      <p:pic>
        <p:nvPicPr>
          <p:cNvPr id="16" name="Picture 1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926" y="6387"/>
            <a:ext cx="1200140" cy="28376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74023" y="332034"/>
            <a:ext cx="1641999" cy="371888"/>
          </a:xfrm>
          <a:prstGeom prst="rect">
            <a:avLst/>
          </a:prstGeom>
        </p:spPr>
      </p:pic>
    </p:spTree>
    <p:extLst>
      <p:ext uri="{BB962C8B-B14F-4D97-AF65-F5344CB8AC3E}">
        <p14:creationId xmlns:p14="http://schemas.microsoft.com/office/powerpoint/2010/main" val="615065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8"/>
          <p:cNvSpPr>
            <a:spLocks noGrp="1" noChangeArrowheads="1"/>
          </p:cNvSpPr>
          <p:nvPr>
            <p:ph type="title"/>
          </p:nvPr>
        </p:nvSpPr>
        <p:spPr bwMode="white">
          <a:xfrm>
            <a:off x="2566738" y="0"/>
            <a:ext cx="7058525" cy="8645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1370917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
          <p:cNvSpPr>
            <a:spLocks noGrp="1" noChangeArrowheads="1"/>
          </p:cNvSpPr>
          <p:nvPr>
            <p:ph type="title"/>
          </p:nvPr>
        </p:nvSpPr>
        <p:spPr bwMode="white">
          <a:xfrm>
            <a:off x="2566738" y="0"/>
            <a:ext cx="7058525" cy="8645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defRPr>
                <a:effectLst>
                  <a:outerShdw blurRad="38100" dist="38100" dir="2700000" algn="tl">
                    <a:srgbClr val="000000">
                      <a:alpha val="43137"/>
                    </a:srgbClr>
                  </a:outerShdw>
                </a:effectLst>
              </a:defRPr>
            </a:lvl1pPr>
          </a:lstStyle>
          <a:p>
            <a:pPr lvl="0"/>
            <a:r>
              <a:rPr lang="en-US"/>
              <a:t>Click to edit Master title style</a:t>
            </a:r>
            <a:endParaRPr lang="en-US" dirty="0"/>
          </a:p>
        </p:txBody>
      </p:sp>
    </p:spTree>
    <p:extLst>
      <p:ext uri="{BB962C8B-B14F-4D97-AF65-F5344CB8AC3E}">
        <p14:creationId xmlns:p14="http://schemas.microsoft.com/office/powerpoint/2010/main" val="2307309214"/>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8"/>
          <p:cNvSpPr>
            <a:spLocks noGrp="1" noChangeArrowheads="1"/>
          </p:cNvSpPr>
          <p:nvPr>
            <p:ph type="title"/>
          </p:nvPr>
        </p:nvSpPr>
        <p:spPr bwMode="white">
          <a:xfrm>
            <a:off x="2566738" y="0"/>
            <a:ext cx="7058525" cy="8645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4042550027"/>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57407294"/>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8"/>
          <p:cNvSpPr>
            <a:spLocks noGrp="1" noChangeArrowheads="1"/>
          </p:cNvSpPr>
          <p:nvPr>
            <p:ph type="title"/>
          </p:nvPr>
        </p:nvSpPr>
        <p:spPr bwMode="white">
          <a:xfrm>
            <a:off x="2566738" y="0"/>
            <a:ext cx="7058525" cy="8645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Tree>
    <p:extLst>
      <p:ext uri="{BB962C8B-B14F-4D97-AF65-F5344CB8AC3E}">
        <p14:creationId xmlns:p14="http://schemas.microsoft.com/office/powerpoint/2010/main" val="4251901257"/>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5576678"/>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scene3d>
            <a:sp3d extrusionH="57150">
              <a:bevelT w="38100" h="38100"/>
            </a:sp3d>
          </a:bodyPr>
          <a:lstStyle>
            <a:lvl1pPr>
              <a:defRPr lang="en-US" sz="4000" b="1" kern="1200" dirty="0">
                <a:solidFill>
                  <a:srgbClr val="002060"/>
                </a:solidFill>
                <a:effectLst>
                  <a:outerShdw blurRad="38100" dist="38100" dir="2700000" algn="tl">
                    <a:srgbClr val="000000">
                      <a:alpha val="43137"/>
                    </a:srgbClr>
                  </a:outerShdw>
                </a:effectLst>
                <a:latin typeface="Calibri" pitchFamily="34" charset="0"/>
                <a:ea typeface="+mn-ea"/>
                <a:cs typeface="Calibri"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solidFill>
                  <a:srgbClr val="002060"/>
                </a:solidFill>
                <a:effectLst/>
                <a:latin typeface="Calibri" pitchFamily="34" charset="0"/>
                <a:cs typeface="Calibri" pitchFamily="34" charset="0"/>
              </a:defRPr>
            </a:lvl1pPr>
            <a:lvl2pPr>
              <a:defRPr sz="2400">
                <a:solidFill>
                  <a:srgbClr val="002060"/>
                </a:solidFill>
                <a:effectLst/>
                <a:latin typeface="Calibri" pitchFamily="34" charset="0"/>
                <a:cs typeface="Calibri" pitchFamily="34" charset="0"/>
              </a:defRPr>
            </a:lvl2pPr>
            <a:lvl3pPr>
              <a:defRPr sz="2000">
                <a:solidFill>
                  <a:srgbClr val="002060"/>
                </a:solidFill>
                <a:effectLst/>
                <a:latin typeface="Calibri" pitchFamily="34" charset="0"/>
                <a:cs typeface="Calibri" pitchFamily="34" charset="0"/>
              </a:defRPr>
            </a:lvl3pPr>
            <a:lvl4pPr>
              <a:defRPr sz="1800">
                <a:solidFill>
                  <a:srgbClr val="002060"/>
                </a:solidFill>
                <a:effectLst/>
                <a:latin typeface="Calibri" pitchFamily="34" charset="0"/>
                <a:cs typeface="Calibri" pitchFamily="34" charset="0"/>
              </a:defRPr>
            </a:lvl4pPr>
            <a:lvl5pPr>
              <a:defRPr sz="1800">
                <a:solidFill>
                  <a:srgbClr val="002060"/>
                </a:solidFill>
                <a:effectLst/>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785669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2679305"/>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554" y="1304925"/>
            <a:ext cx="54969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3737" y="1304925"/>
            <a:ext cx="5499100"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306001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88667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931814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7488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844547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618486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3554" y="1304925"/>
            <a:ext cx="5496983"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63737" y="1304925"/>
            <a:ext cx="5499100" cy="52911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367647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64877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2" y="-50800"/>
            <a:ext cx="2798233" cy="66468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63554" y="-50800"/>
            <a:ext cx="8197849" cy="6646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03378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387" y="-50800"/>
            <a:ext cx="8849783" cy="1143000"/>
          </a:xfrm>
        </p:spPr>
        <p:txBody>
          <a:bodyPr/>
          <a:lstStyle/>
          <a:p>
            <a:r>
              <a:rPr lang="en-US"/>
              <a:t>Click to edit Master title style</a:t>
            </a:r>
          </a:p>
        </p:txBody>
      </p:sp>
      <p:sp>
        <p:nvSpPr>
          <p:cNvPr id="3" name="Text Placeholder 2"/>
          <p:cNvSpPr>
            <a:spLocks noGrp="1"/>
          </p:cNvSpPr>
          <p:nvPr>
            <p:ph type="body" sz="half" idx="1"/>
          </p:nvPr>
        </p:nvSpPr>
        <p:spPr>
          <a:xfrm>
            <a:off x="463554" y="1304925"/>
            <a:ext cx="5496983" cy="5291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63737" y="1304928"/>
            <a:ext cx="5499100" cy="2568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63737" y="4025901"/>
            <a:ext cx="5499100" cy="2570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807290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able Placeholder 2"/>
          <p:cNvSpPr>
            <a:spLocks noGrp="1"/>
          </p:cNvSpPr>
          <p:nvPr>
            <p:ph type="tbl" idx="1"/>
          </p:nvPr>
        </p:nvSpPr>
        <p:spPr>
          <a:xfrm>
            <a:off x="609600" y="1905000"/>
            <a:ext cx="10972800" cy="4114800"/>
          </a:xfrm>
        </p:spPr>
        <p:txBody>
          <a:bodyPr/>
          <a:lstStyle/>
          <a:p>
            <a:pPr lvl="0"/>
            <a:endParaRPr 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lIns="91440" tIns="45720" rIns="91440" bIns="45720"/>
          <a:lstStyle>
            <a:lvl1pPr>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p:spPr>
        <p:txBody>
          <a:bodyPr lIns="91440" tIns="45720" rIns="91440" bIns="45720"/>
          <a:lstStyle>
            <a:lvl1pPr>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fld id="{5FDA909D-5FED-4243-8AB5-64877FB09839}" type="slidenum">
              <a:rPr lang="en-US"/>
              <a:pPr/>
              <a:t>‹#›</a:t>
            </a:fld>
            <a:endParaRPr lang="en-US"/>
          </a:p>
        </p:txBody>
      </p:sp>
    </p:spTree>
    <p:extLst>
      <p:ext uri="{BB962C8B-B14F-4D97-AF65-F5344CB8AC3E}">
        <p14:creationId xmlns:p14="http://schemas.microsoft.com/office/powerpoint/2010/main" val="3931685157"/>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a:xfrm>
            <a:off x="6081820" y="0"/>
            <a:ext cx="6096000" cy="640080"/>
          </a:xfrm>
          <a:prstGeom prst="rect">
            <a:avLst/>
          </a:prstGeom>
        </p:spPr>
        <p:txBody>
          <a:bodyPr anchor="ctr"/>
          <a:lstStyle>
            <a:lvl1pPr>
              <a:lnSpc>
                <a:spcPts val="2400"/>
              </a:lnSpc>
              <a:defRPr lang="en-US" sz="2400" b="1" i="1">
                <a:solidFill>
                  <a:srgbClr val="FFC000"/>
                </a:solidFill>
                <a:effectLst>
                  <a:outerShdw blurRad="38100" dist="38100" dir="2700000" algn="tl">
                    <a:srgbClr val="000000">
                      <a:alpha val="43137"/>
                    </a:srgbClr>
                  </a:outerShdw>
                </a:effectLst>
                <a:latin typeface="+mn-lt"/>
                <a:ea typeface="+mn-ea"/>
                <a:cs typeface="+mn-cs"/>
              </a:defRPr>
            </a:lvl1pPr>
          </a:lstStyle>
          <a:p>
            <a:pPr lvl="0"/>
            <a:r>
              <a:rPr lang="en-US" dirty="0"/>
              <a:t>Click to edit Master title style</a:t>
            </a:r>
          </a:p>
        </p:txBody>
      </p:sp>
    </p:spTree>
    <p:extLst>
      <p:ext uri="{BB962C8B-B14F-4D97-AF65-F5344CB8AC3E}">
        <p14:creationId xmlns:p14="http://schemas.microsoft.com/office/powerpoint/2010/main" val="13308001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77884B-88A5-4752-8247-8D9436BAFDC9}"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3621109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7884B-88A5-4752-8247-8D9436BAFDC9}"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2525667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877884B-88A5-4752-8247-8D9436BAFDC9}"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333699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77884B-88A5-4752-8247-8D9436BAFDC9}" type="datetimeFigureOut">
              <a:rPr lang="en-US" smtClean="0"/>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20590990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77884B-88A5-4752-8247-8D9436BAFDC9}" type="datetimeFigureOut">
              <a:rPr lang="en-US" smtClean="0"/>
              <a:t>9/12/23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404621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91585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77884B-88A5-4752-8247-8D9436BAFDC9}" type="datetimeFigureOut">
              <a:rPr lang="en-US" smtClean="0"/>
              <a:t>9/12/23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27471131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77884B-88A5-4752-8247-8D9436BAFDC9}" type="datetimeFigureOut">
              <a:rPr lang="en-US" smtClean="0"/>
              <a:t>9/12/23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19845189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77884B-88A5-4752-8247-8D9436BAFDC9}" type="datetimeFigureOut">
              <a:rPr lang="en-US" smtClean="0"/>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42008273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77884B-88A5-4752-8247-8D9436BAFDC9}" type="datetimeFigureOut">
              <a:rPr lang="en-US" smtClean="0"/>
              <a:t>9/12/23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2652350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7884B-88A5-4752-8247-8D9436BAFDC9}"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27848565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77884B-88A5-4752-8247-8D9436BAFDC9}" type="datetimeFigureOut">
              <a:rPr lang="en-US" smtClean="0"/>
              <a:t>9/12/23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15B3D-7840-4A68-8F98-02DA5A229F82}" type="slidenum">
              <a:rPr lang="en-US" smtClean="0"/>
              <a:t>‹#›</a:t>
            </a:fld>
            <a:endParaRPr lang="en-US"/>
          </a:p>
        </p:txBody>
      </p:sp>
    </p:spTree>
    <p:extLst>
      <p:ext uri="{BB962C8B-B14F-4D97-AF65-F5344CB8AC3E}">
        <p14:creationId xmlns:p14="http://schemas.microsoft.com/office/powerpoint/2010/main" val="2245041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Slide SAE Blue">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userDrawn="1">
            <p:ph type="title"/>
          </p:nvPr>
        </p:nvSpPr>
        <p:spPr>
          <a:xfrm>
            <a:off x="918464" y="2688168"/>
            <a:ext cx="10562336" cy="1625600"/>
          </a:xfrm>
          <a:solidFill>
            <a:schemeClr val="bg2">
              <a:lumMod val="50000"/>
              <a:alpha val="50000"/>
            </a:schemeClr>
          </a:solidFill>
        </p:spPr>
        <p:txBody>
          <a:bodyPr anchor="b"/>
          <a:lstStyle>
            <a:lvl1pPr>
              <a:defRPr sz="4000" cap="all" baseline="0">
                <a:solidFill>
                  <a:schemeClr val="tx1">
                    <a:lumMod val="95000"/>
                    <a:lumOff val="5000"/>
                  </a:schemeClr>
                </a:solidFill>
              </a:defRPr>
            </a:lvl1pPr>
          </a:lstStyle>
          <a:p>
            <a:r>
              <a:rPr lang="en-US" dirty="0"/>
              <a:t>Click to edit Master title style</a:t>
            </a:r>
          </a:p>
        </p:txBody>
      </p:sp>
      <p:sp>
        <p:nvSpPr>
          <p:cNvPr id="6" name="Subtitle 2"/>
          <p:cNvSpPr>
            <a:spLocks noGrp="1"/>
          </p:cNvSpPr>
          <p:nvPr userDrawn="1">
            <p:ph type="subTitle" idx="1" hasCustomPrompt="1"/>
          </p:nvPr>
        </p:nvSpPr>
        <p:spPr>
          <a:xfrm>
            <a:off x="914400" y="4516968"/>
            <a:ext cx="7416800" cy="1858432"/>
          </a:xfrm>
          <a:solidFill>
            <a:schemeClr val="bg2">
              <a:lumMod val="50000"/>
              <a:alpha val="80000"/>
            </a:schemeClr>
          </a:solidFill>
        </p:spPr>
        <p:txBody>
          <a:bodyPr>
            <a:noAutofit/>
          </a:bodyPr>
          <a:lstStyle>
            <a:lvl1pPr marL="0" indent="0" algn="l">
              <a:buNone/>
              <a:defRPr sz="2800" b="0" cap="none" baseline="0">
                <a:solidFill>
                  <a:schemeClr val="bg1"/>
                </a:solidFill>
              </a:defRPr>
            </a:lvl1pPr>
            <a:lvl2pPr marL="0" indent="0" algn="l">
              <a:buNone/>
              <a:defRPr sz="2800">
                <a:solidFill>
                  <a:schemeClr val="bg1"/>
                </a:solidFill>
              </a:defRPr>
            </a:lvl2pPr>
            <a:lvl3pPr marL="0" indent="0" algn="l">
              <a:buNone/>
              <a:defRPr sz="2800">
                <a:solidFill>
                  <a:schemeClr val="bg1"/>
                </a:solidFill>
              </a:defRPr>
            </a:lvl3pPr>
            <a:lvl4pPr marL="0" indent="0" algn="l">
              <a:buNone/>
              <a:defRPr sz="2800">
                <a:solidFill>
                  <a:schemeClr val="bg1"/>
                </a:solidFill>
              </a:defRPr>
            </a:lvl4pPr>
            <a:lvl5pPr marL="0" indent="0" algn="l">
              <a:buNone/>
              <a:tabLst/>
              <a:defRPr sz="2800">
                <a:solidFill>
                  <a:schemeClr val="bg1"/>
                </a:solidFill>
              </a:defRPr>
            </a:lvl5pPr>
            <a:lvl6pPr marL="0" indent="0" algn="l">
              <a:spcBef>
                <a:spcPts val="0"/>
              </a:spcBef>
              <a:buNone/>
              <a:defRPr sz="2800">
                <a:solidFill>
                  <a:schemeClr val="bg1"/>
                </a:solidFill>
              </a:defRPr>
            </a:lvl6pPr>
            <a:lvl7pPr marL="0" indent="0" algn="l">
              <a:spcBef>
                <a:spcPts val="0"/>
              </a:spcBef>
              <a:buNone/>
              <a:defRPr sz="2800">
                <a:solidFill>
                  <a:schemeClr val="bg1"/>
                </a:solidFill>
              </a:defRPr>
            </a:lvl7pPr>
            <a:lvl8pPr marL="0" indent="0" algn="l">
              <a:spcBef>
                <a:spcPts val="0"/>
              </a:spcBef>
              <a:buNone/>
              <a:defRPr sz="2800">
                <a:solidFill>
                  <a:schemeClr val="bg1"/>
                </a:solidFill>
              </a:defRPr>
            </a:lvl8pPr>
            <a:lvl9pPr marL="0" indent="0" algn="l">
              <a:spcBef>
                <a:spcPts val="0"/>
              </a:spcBef>
              <a:buNone/>
              <a:defRPr sz="2800">
                <a:solidFill>
                  <a:schemeClr val="bg1"/>
                </a:solidFill>
              </a:defRPr>
            </a:lvl9pPr>
          </a:lstStyle>
          <a:p>
            <a:pPr lvl="0"/>
            <a:r>
              <a:rPr lang="en-US" sz="2800" dirty="0"/>
              <a:t>Click to edit subhead</a:t>
            </a:r>
          </a:p>
        </p:txBody>
      </p:sp>
    </p:spTree>
    <p:extLst>
      <p:ext uri="{BB962C8B-B14F-4D97-AF65-F5344CB8AC3E}">
        <p14:creationId xmlns:p14="http://schemas.microsoft.com/office/powerpoint/2010/main" val="280751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519517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78870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80226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1506532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5.wmf"/><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1.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3.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39384" y="-50800"/>
            <a:ext cx="88497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63551" y="1304925"/>
            <a:ext cx="11199283"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Text Box 40"/>
          <p:cNvSpPr txBox="1">
            <a:spLocks noChangeArrowheads="1"/>
          </p:cNvSpPr>
          <p:nvPr/>
        </p:nvSpPr>
        <p:spPr bwMode="auto">
          <a:xfrm>
            <a:off x="11652251" y="6621464"/>
            <a:ext cx="60536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a:fld id="{0F4D23B3-D8DB-47A9-8630-3297A34D4AD3}" type="slidenum">
              <a:rPr lang="en-US" sz="1200">
                <a:latin typeface="Calibri" pitchFamily="34" charset="0"/>
              </a:rPr>
              <a:pPr algn="r"/>
              <a:t>‹#›</a:t>
            </a:fld>
            <a:endParaRPr lang="en-US" sz="1200">
              <a:latin typeface="Calibri" pitchFamily="34" charset="0"/>
            </a:endParaRPr>
          </a:p>
        </p:txBody>
      </p:sp>
      <p:sp>
        <p:nvSpPr>
          <p:cNvPr id="2054" name="Text Box 45"/>
          <p:cNvSpPr txBox="1">
            <a:spLocks noChangeArrowheads="1"/>
          </p:cNvSpPr>
          <p:nvPr/>
        </p:nvSpPr>
        <p:spPr bwMode="auto">
          <a:xfrm>
            <a:off x="107343" y="655368"/>
            <a:ext cx="10201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defRPr/>
            </a:pPr>
            <a:r>
              <a:rPr lang="en-US" sz="1200" b="0" dirty="0">
                <a:solidFill>
                  <a:schemeClr val="tx1"/>
                </a:solidFill>
                <a:effectLst/>
                <a:latin typeface="Calibri" panose="020F0502020204030204" pitchFamily="34" charset="0"/>
                <a:cs typeface="Calibri" panose="020F0502020204030204" pitchFamily="34" charset="0"/>
              </a:rPr>
              <a:t>www.vtol.org</a:t>
            </a:r>
          </a:p>
        </p:txBody>
      </p:sp>
      <p:pic>
        <p:nvPicPr>
          <p:cNvPr id="7" name="Picture 2" descr="Vertical Flight Society logo (small stacked)">
            <a:extLst>
              <a:ext uri="{FF2B5EF4-FFF2-40B4-BE49-F238E27FC236}">
                <a16:creationId xmlns:a16="http://schemas.microsoft.com/office/drawing/2014/main" id="{F5651294-1B2C-4475-B1C7-82C3A1FE0461}"/>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11432" y="10699"/>
            <a:ext cx="1670384" cy="7592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0F9B3CA-93F7-4B45-BFB2-15A1345CEAAB}"/>
              </a:ext>
            </a:extLst>
          </p:cNvPr>
          <p:cNvSpPr/>
          <p:nvPr userDrawn="1"/>
        </p:nvSpPr>
        <p:spPr>
          <a:xfrm>
            <a:off x="5109196" y="6667191"/>
            <a:ext cx="1973617" cy="230832"/>
          </a:xfrm>
          <a:prstGeom prst="rect">
            <a:avLst/>
          </a:prstGeom>
        </p:spPr>
        <p:txBody>
          <a:bodyPr wrap="none">
            <a:spAutoFit/>
          </a:bodyPr>
          <a:lstStyle/>
          <a:p>
            <a:r>
              <a:rPr lang="en-US" sz="900" dirty="0">
                <a:solidFill>
                  <a:srgbClr val="000000"/>
                </a:solidFill>
                <a:latin typeface="Calibri" pitchFamily="34" charset="0"/>
              </a:rPr>
              <a:t>© Vertical Flight Society: CC-BY-SA 4.0</a:t>
            </a:r>
            <a:endParaRPr lang="en-US" sz="900"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936" r:id="rId13"/>
    <p:sldLayoutId id="2147484038" r:id="rId14"/>
  </p:sldLayoutIdLst>
  <p:transition/>
  <p:txStyles>
    <p:titleStyle>
      <a:lvl1pPr algn="ctr" rtl="0" eaLnBrk="0" fontAlgn="base" hangingPunct="0">
        <a:spcBef>
          <a:spcPct val="0"/>
        </a:spcBef>
        <a:spcAft>
          <a:spcPct val="0"/>
        </a:spcAft>
        <a:defRPr sz="3600">
          <a:solidFill>
            <a:schemeClr val="tx2"/>
          </a:solidFill>
          <a:effectLst>
            <a:outerShdw blurRad="38100" dist="38100" dir="2700000" algn="tl">
              <a:srgbClr val="000000">
                <a:alpha val="43137"/>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33000"/>
          </a:schemeClr>
        </a:solidFill>
        <a:effectLst/>
      </p:bgPr>
    </p:bg>
    <p:spTree>
      <p:nvGrpSpPr>
        <p:cNvPr id="1" name=""/>
        <p:cNvGrpSpPr/>
        <p:nvPr/>
      </p:nvGrpSpPr>
      <p:grpSpPr>
        <a:xfrm>
          <a:off x="0" y="0"/>
          <a:ext cx="0" cy="0"/>
          <a:chOff x="0" y="0"/>
          <a:chExt cx="0" cy="0"/>
        </a:xfrm>
      </p:grpSpPr>
      <p:pic>
        <p:nvPicPr>
          <p:cNvPr id="13" name="Picture 12" descr="CACtop20131106s.jp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0" y="0"/>
            <a:ext cx="12192000" cy="661416"/>
          </a:xfrm>
          <a:prstGeom prst="rect">
            <a:avLst/>
          </a:prstGeom>
        </p:spPr>
      </p:pic>
      <p:sp>
        <p:nvSpPr>
          <p:cNvPr id="10" name="Rectangle 18"/>
          <p:cNvSpPr>
            <a:spLocks noChangeArrowheads="1"/>
          </p:cNvSpPr>
          <p:nvPr/>
        </p:nvSpPr>
        <p:spPr bwMode="auto">
          <a:xfrm>
            <a:off x="270934" y="1"/>
            <a:ext cx="5825066" cy="639763"/>
          </a:xfrm>
          <a:prstGeom prst="rect">
            <a:avLst/>
          </a:prstGeom>
          <a:noFill/>
          <a:ln w="9525">
            <a:noFill/>
            <a:miter lim="800000"/>
            <a:headEnd/>
            <a:tailEnd/>
          </a:ln>
        </p:spPr>
        <p:txBody>
          <a:bodyPr wrap="none" lIns="68575" tIns="34287" rIns="68575" bIns="34287" anchor="ctr"/>
          <a:lstStyle/>
          <a:p>
            <a:pPr marL="574675" indent="-60325" defTabSz="913993" fontAlgn="auto">
              <a:spcBef>
                <a:spcPts val="0"/>
              </a:spcBef>
              <a:spcAft>
                <a:spcPts val="0"/>
              </a:spcAft>
              <a:defRPr/>
            </a:pPr>
            <a:r>
              <a:rPr lang="en-US" sz="2000" dirty="0">
                <a:solidFill>
                  <a:srgbClr val="F6C700"/>
                </a:solidFill>
                <a:latin typeface="Calibri"/>
              </a:rPr>
              <a:t>ARMY AVIATION </a:t>
            </a:r>
          </a:p>
          <a:p>
            <a:pPr marL="574675" indent="-60325" fontAlgn="auto">
              <a:spcBef>
                <a:spcPts val="0"/>
              </a:spcBef>
              <a:spcAft>
                <a:spcPts val="0"/>
              </a:spcAft>
              <a:defRPr/>
            </a:pPr>
            <a:r>
              <a:rPr lang="en-US" sz="1400" dirty="0">
                <a:solidFill>
                  <a:srgbClr val="969696"/>
                </a:solidFill>
                <a:latin typeface="Calibri"/>
              </a:rPr>
              <a:t>DECISIVE IN LAND WARFARE</a:t>
            </a:r>
          </a:p>
        </p:txBody>
      </p:sp>
      <p:sp>
        <p:nvSpPr>
          <p:cNvPr id="12" name="TextBox 11"/>
          <p:cNvSpPr txBox="1"/>
          <p:nvPr/>
        </p:nvSpPr>
        <p:spPr>
          <a:xfrm>
            <a:off x="5884782" y="6527801"/>
            <a:ext cx="4519661" cy="276999"/>
          </a:xfrm>
          <a:prstGeom prst="rect">
            <a:avLst/>
          </a:prstGeom>
          <a:noFill/>
          <a:ln>
            <a:noFill/>
          </a:ln>
        </p:spPr>
        <p:txBody>
          <a:bodyPr wrap="square" rtlCol="0">
            <a:spAutoFit/>
          </a:bodyPr>
          <a:lstStyle/>
          <a:p>
            <a:pPr algn="ctr" fontAlgn="auto">
              <a:spcBef>
                <a:spcPts val="0"/>
              </a:spcBef>
              <a:spcAft>
                <a:spcPts val="0"/>
              </a:spcAft>
            </a:pPr>
            <a:r>
              <a:rPr lang="en-US" sz="1200" b="0" i="1" dirty="0">
                <a:solidFill>
                  <a:prstClr val="black"/>
                </a:solidFill>
                <a:latin typeface="Arial" pitchFamily="34" charset="0"/>
                <a:cs typeface="Arial" pitchFamily="34" charset="0"/>
              </a:rPr>
              <a:t>Maintaining Trust with Soldiers on the Ground </a:t>
            </a:r>
          </a:p>
        </p:txBody>
      </p:sp>
      <p:grpSp>
        <p:nvGrpSpPr>
          <p:cNvPr id="2" name="Group 39"/>
          <p:cNvGrpSpPr/>
          <p:nvPr/>
        </p:nvGrpSpPr>
        <p:grpSpPr>
          <a:xfrm>
            <a:off x="1004701" y="6629401"/>
            <a:ext cx="4823456" cy="71619"/>
            <a:chOff x="838194" y="6734890"/>
            <a:chExt cx="1447806" cy="42329"/>
          </a:xfrm>
        </p:grpSpPr>
        <p:cxnSp>
          <p:nvCxnSpPr>
            <p:cNvPr id="21" name="Straight Connector 20"/>
            <p:cNvCxnSpPr/>
            <p:nvPr userDrawn="1"/>
          </p:nvCxnSpPr>
          <p:spPr>
            <a:xfrm>
              <a:off x="838200" y="6734890"/>
              <a:ext cx="1447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838194" y="6777219"/>
              <a:ext cx="144780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 name="Group 40"/>
          <p:cNvGrpSpPr/>
          <p:nvPr/>
        </p:nvGrpSpPr>
        <p:grpSpPr>
          <a:xfrm>
            <a:off x="10464792" y="6629401"/>
            <a:ext cx="1524009" cy="71619"/>
            <a:chOff x="838194" y="6734890"/>
            <a:chExt cx="1447806" cy="42329"/>
          </a:xfrm>
        </p:grpSpPr>
        <p:cxnSp>
          <p:nvCxnSpPr>
            <p:cNvPr id="42" name="Straight Connector 41"/>
            <p:cNvCxnSpPr/>
            <p:nvPr userDrawn="1"/>
          </p:nvCxnSpPr>
          <p:spPr>
            <a:xfrm>
              <a:off x="838200" y="6734890"/>
              <a:ext cx="1447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838194" y="6777219"/>
              <a:ext cx="1447806" cy="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5" name="Picture 48"/>
          <p:cNvPicPr>
            <a:picLocks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9304" y="6373368"/>
            <a:ext cx="1036320" cy="484632"/>
          </a:xfrm>
          <a:prstGeom prst="rect">
            <a:avLst/>
          </a:prstGeom>
          <a:noFill/>
          <a:ln w="12700">
            <a:noFill/>
            <a:miter lim="800000"/>
            <a:headEnd/>
            <a:tailEnd/>
          </a:ln>
        </p:spPr>
      </p:pic>
      <p:sp>
        <p:nvSpPr>
          <p:cNvPr id="16" name="Slide Number Placeholder 1"/>
          <p:cNvSpPr txBox="1">
            <a:spLocks/>
          </p:cNvSpPr>
          <p:nvPr/>
        </p:nvSpPr>
        <p:spPr>
          <a:xfrm>
            <a:off x="11762378" y="6694053"/>
            <a:ext cx="463868" cy="228600"/>
          </a:xfrm>
          <a:prstGeom prst="rect">
            <a:avLst/>
          </a:prstGeom>
        </p:spPr>
        <p:txBody>
          <a:bodyPr/>
          <a:lstStyle/>
          <a:p>
            <a:pPr algn="r" fontAlgn="auto">
              <a:lnSpc>
                <a:spcPct val="70000"/>
              </a:lnSpc>
              <a:spcBef>
                <a:spcPts val="0"/>
              </a:spcBef>
              <a:spcAft>
                <a:spcPts val="0"/>
              </a:spcAft>
              <a:defRPr/>
            </a:pPr>
            <a:fld id="{A95E4C33-982C-4898-9026-7B80F13662BB}" type="slidenum">
              <a:rPr lang="en-US" sz="1000">
                <a:solidFill>
                  <a:prstClr val="black"/>
                </a:solidFill>
              </a:rPr>
              <a:pPr algn="r" fontAlgn="auto">
                <a:lnSpc>
                  <a:spcPct val="70000"/>
                </a:lnSpc>
                <a:spcBef>
                  <a:spcPts val="0"/>
                </a:spcBef>
                <a:spcAft>
                  <a:spcPts val="0"/>
                </a:spcAft>
                <a:defRPr/>
              </a:pPr>
              <a:t>‹#›</a:t>
            </a:fld>
            <a:endParaRPr lang="en-US" sz="1000" dirty="0">
              <a:solidFill>
                <a:prstClr val="black"/>
              </a:solidFill>
            </a:endParaRPr>
          </a:p>
        </p:txBody>
      </p:sp>
      <p:sp>
        <p:nvSpPr>
          <p:cNvPr id="14" name="TextBox 13"/>
          <p:cNvSpPr txBox="1"/>
          <p:nvPr userDrawn="1"/>
        </p:nvSpPr>
        <p:spPr>
          <a:xfrm>
            <a:off x="918611" y="6686444"/>
            <a:ext cx="4519661" cy="215444"/>
          </a:xfrm>
          <a:prstGeom prst="rect">
            <a:avLst/>
          </a:prstGeom>
          <a:noFill/>
          <a:ln>
            <a:noFill/>
          </a:ln>
        </p:spPr>
        <p:txBody>
          <a:bodyPr wrap="square" rtlCol="0">
            <a:spAutoFit/>
          </a:bodyPr>
          <a:lstStyle/>
          <a:p>
            <a:pPr algn="l" fontAlgn="auto">
              <a:spcBef>
                <a:spcPts val="0"/>
              </a:spcBef>
              <a:spcAft>
                <a:spcPts val="0"/>
              </a:spcAft>
            </a:pPr>
            <a:r>
              <a:rPr lang="en-US" sz="800" i="1" dirty="0">
                <a:solidFill>
                  <a:prstClr val="black"/>
                </a:solidFill>
                <a:latin typeface="Arial" pitchFamily="34" charset="0"/>
                <a:cs typeface="Arial" pitchFamily="34" charset="0"/>
              </a:rPr>
              <a:t>UNCLASSIFIED</a:t>
            </a:r>
          </a:p>
        </p:txBody>
      </p:sp>
    </p:spTree>
    <p:extLst>
      <p:ext uri="{BB962C8B-B14F-4D97-AF65-F5344CB8AC3E}">
        <p14:creationId xmlns:p14="http://schemas.microsoft.com/office/powerpoint/2010/main" val="3505628927"/>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 id="2147483963" r:id="rId14"/>
    <p:sldLayoutId id="2147483964" r:id="rId15"/>
    <p:sldLayoutId id="2147483965" r:id="rId16"/>
  </p:sldLayoutIdLst>
  <p:transition spd="med">
    <p:fade/>
  </p:transition>
  <p:hf hdr="0" ftr="0" dt="0"/>
  <p:txStyles>
    <p:titleStyle>
      <a:lvl1pPr algn="ctr" defTabSz="913993"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748" indent="-342748" algn="l" defTabSz="913993"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619" indent="-285623" algn="l" defTabSz="913993"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2490" indent="-228499" algn="l" defTabSz="913993"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599487" indent="-228499" algn="l" defTabSz="913993"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6485" indent="-228499" algn="l" defTabSz="913993"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3480"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477"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472"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468" indent="-228499" algn="l" defTabSz="9139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93" rtl="0" eaLnBrk="1" latinLnBrk="0" hangingPunct="1">
        <a:defRPr sz="1800" kern="1200">
          <a:solidFill>
            <a:schemeClr val="tx1"/>
          </a:solidFill>
          <a:latin typeface="+mn-lt"/>
          <a:ea typeface="+mn-ea"/>
          <a:cs typeface="+mn-cs"/>
        </a:defRPr>
      </a:lvl1pPr>
      <a:lvl2pPr marL="456996" algn="l" defTabSz="913993" rtl="0" eaLnBrk="1" latinLnBrk="0" hangingPunct="1">
        <a:defRPr sz="1800" kern="1200">
          <a:solidFill>
            <a:schemeClr val="tx1"/>
          </a:solidFill>
          <a:latin typeface="+mn-lt"/>
          <a:ea typeface="+mn-ea"/>
          <a:cs typeface="+mn-cs"/>
        </a:defRPr>
      </a:lvl2pPr>
      <a:lvl3pPr marL="913993" algn="l" defTabSz="913993" rtl="0" eaLnBrk="1" latinLnBrk="0" hangingPunct="1">
        <a:defRPr sz="1800" kern="1200">
          <a:solidFill>
            <a:schemeClr val="tx1"/>
          </a:solidFill>
          <a:latin typeface="+mn-lt"/>
          <a:ea typeface="+mn-ea"/>
          <a:cs typeface="+mn-cs"/>
        </a:defRPr>
      </a:lvl3pPr>
      <a:lvl4pPr marL="1370987" algn="l" defTabSz="913993" rtl="0" eaLnBrk="1" latinLnBrk="0" hangingPunct="1">
        <a:defRPr sz="1800" kern="1200">
          <a:solidFill>
            <a:schemeClr val="tx1"/>
          </a:solidFill>
          <a:latin typeface="+mn-lt"/>
          <a:ea typeface="+mn-ea"/>
          <a:cs typeface="+mn-cs"/>
        </a:defRPr>
      </a:lvl4pPr>
      <a:lvl5pPr marL="1827985" algn="l" defTabSz="913993" rtl="0" eaLnBrk="1" latinLnBrk="0" hangingPunct="1">
        <a:defRPr sz="1800" kern="1200">
          <a:solidFill>
            <a:schemeClr val="tx1"/>
          </a:solidFill>
          <a:latin typeface="+mn-lt"/>
          <a:ea typeface="+mn-ea"/>
          <a:cs typeface="+mn-cs"/>
        </a:defRPr>
      </a:lvl5pPr>
      <a:lvl6pPr marL="2284982" algn="l" defTabSz="913993" rtl="0" eaLnBrk="1" latinLnBrk="0" hangingPunct="1">
        <a:defRPr sz="1800" kern="1200">
          <a:solidFill>
            <a:schemeClr val="tx1"/>
          </a:solidFill>
          <a:latin typeface="+mn-lt"/>
          <a:ea typeface="+mn-ea"/>
          <a:cs typeface="+mn-cs"/>
        </a:defRPr>
      </a:lvl6pPr>
      <a:lvl7pPr marL="2741980" algn="l" defTabSz="913993" rtl="0" eaLnBrk="1" latinLnBrk="0" hangingPunct="1">
        <a:defRPr sz="1800" kern="1200">
          <a:solidFill>
            <a:schemeClr val="tx1"/>
          </a:solidFill>
          <a:latin typeface="+mn-lt"/>
          <a:ea typeface="+mn-ea"/>
          <a:cs typeface="+mn-cs"/>
        </a:defRPr>
      </a:lvl7pPr>
      <a:lvl8pPr marL="3198975" algn="l" defTabSz="913993" rtl="0" eaLnBrk="1" latinLnBrk="0" hangingPunct="1">
        <a:defRPr sz="1800" kern="1200">
          <a:solidFill>
            <a:schemeClr val="tx1"/>
          </a:solidFill>
          <a:latin typeface="+mn-lt"/>
          <a:ea typeface="+mn-ea"/>
          <a:cs typeface="+mn-cs"/>
        </a:defRPr>
      </a:lvl8pPr>
      <a:lvl9pPr marL="3655971" algn="l" defTabSz="9139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39384" y="-50800"/>
            <a:ext cx="884978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63551" y="1304925"/>
            <a:ext cx="11199283" cy="529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Text Box 40"/>
          <p:cNvSpPr txBox="1">
            <a:spLocks noChangeArrowheads="1"/>
          </p:cNvSpPr>
          <p:nvPr/>
        </p:nvSpPr>
        <p:spPr bwMode="auto">
          <a:xfrm>
            <a:off x="11652251" y="6621464"/>
            <a:ext cx="60536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lgn="r"/>
            <a:fld id="{0F4D23B3-D8DB-47A9-8630-3297A34D4AD3}" type="slidenum">
              <a:rPr lang="en-US" sz="1200">
                <a:latin typeface="Calibri" pitchFamily="34" charset="0"/>
              </a:rPr>
              <a:pPr algn="r"/>
              <a:t>‹#›</a:t>
            </a:fld>
            <a:endParaRPr lang="en-US" sz="1200">
              <a:latin typeface="Calibri" pitchFamily="34" charset="0"/>
            </a:endParaRPr>
          </a:p>
        </p:txBody>
      </p:sp>
      <p:sp>
        <p:nvSpPr>
          <p:cNvPr id="7" name="Text Box 45">
            <a:extLst>
              <a:ext uri="{FF2B5EF4-FFF2-40B4-BE49-F238E27FC236}">
                <a16:creationId xmlns:a16="http://schemas.microsoft.com/office/drawing/2014/main" id="{2ABD4AB2-32C3-4B50-9C23-16F2AA2FE785}"/>
              </a:ext>
            </a:extLst>
          </p:cNvPr>
          <p:cNvSpPr txBox="1">
            <a:spLocks noChangeArrowheads="1"/>
          </p:cNvSpPr>
          <p:nvPr userDrawn="1"/>
        </p:nvSpPr>
        <p:spPr bwMode="auto">
          <a:xfrm>
            <a:off x="107343" y="655368"/>
            <a:ext cx="10201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ＭＳ Ｐゴシック" charset="0"/>
                <a:cs typeface="ＭＳ Ｐゴシック" charset="0"/>
              </a:defRPr>
            </a:lvl1pPr>
            <a:lvl2pPr marL="742950" indent="-285750" eaLnBrk="0" hangingPunct="0">
              <a:defRPr sz="1400">
                <a:solidFill>
                  <a:schemeClr val="tx1"/>
                </a:solidFill>
                <a:latin typeface="Arial" charset="0"/>
                <a:ea typeface="ＭＳ Ｐゴシック" charset="0"/>
              </a:defRPr>
            </a:lvl2pPr>
            <a:lvl3pPr marL="1143000" indent="-228600" eaLnBrk="0" hangingPunct="0">
              <a:defRPr sz="1400">
                <a:solidFill>
                  <a:schemeClr val="tx1"/>
                </a:solidFill>
                <a:latin typeface="Arial" charset="0"/>
                <a:ea typeface="ＭＳ Ｐゴシック" charset="0"/>
              </a:defRPr>
            </a:lvl3pPr>
            <a:lvl4pPr marL="1600200" indent="-228600" eaLnBrk="0" hangingPunct="0">
              <a:defRPr sz="1400">
                <a:solidFill>
                  <a:schemeClr val="tx1"/>
                </a:solidFill>
                <a:latin typeface="Arial" charset="0"/>
                <a:ea typeface="ＭＳ Ｐゴシック" charset="0"/>
              </a:defRPr>
            </a:lvl4pPr>
            <a:lvl5pPr marL="2057400" indent="-228600" eaLnBrk="0" hangingPunct="0">
              <a:defRPr sz="1400">
                <a:solidFill>
                  <a:schemeClr val="tx1"/>
                </a:solidFill>
                <a:latin typeface="Arial" charset="0"/>
                <a:ea typeface="ＭＳ Ｐゴシック" charset="0"/>
              </a:defRPr>
            </a:lvl5pPr>
            <a:lvl6pPr marL="2514600" indent="-228600" eaLnBrk="0" fontAlgn="base" hangingPunct="0">
              <a:spcBef>
                <a:spcPct val="0"/>
              </a:spcBef>
              <a:spcAft>
                <a:spcPct val="0"/>
              </a:spcAft>
              <a:defRPr sz="1400">
                <a:solidFill>
                  <a:schemeClr val="tx1"/>
                </a:solidFill>
                <a:latin typeface="Arial" charset="0"/>
                <a:ea typeface="ＭＳ Ｐゴシック" charset="0"/>
              </a:defRPr>
            </a:lvl6pPr>
            <a:lvl7pPr marL="2971800" indent="-228600" eaLnBrk="0" fontAlgn="base" hangingPunct="0">
              <a:spcBef>
                <a:spcPct val="0"/>
              </a:spcBef>
              <a:spcAft>
                <a:spcPct val="0"/>
              </a:spcAft>
              <a:defRPr sz="1400">
                <a:solidFill>
                  <a:schemeClr val="tx1"/>
                </a:solidFill>
                <a:latin typeface="Arial" charset="0"/>
                <a:ea typeface="ＭＳ Ｐゴシック" charset="0"/>
              </a:defRPr>
            </a:lvl7pPr>
            <a:lvl8pPr marL="3429000" indent="-228600" eaLnBrk="0" fontAlgn="base" hangingPunct="0">
              <a:spcBef>
                <a:spcPct val="0"/>
              </a:spcBef>
              <a:spcAft>
                <a:spcPct val="0"/>
              </a:spcAft>
              <a:defRPr sz="1400">
                <a:solidFill>
                  <a:schemeClr val="tx1"/>
                </a:solidFill>
                <a:latin typeface="Arial" charset="0"/>
                <a:ea typeface="ＭＳ Ｐゴシック" charset="0"/>
              </a:defRPr>
            </a:lvl8pPr>
            <a:lvl9pPr marL="3886200" indent="-228600" eaLnBrk="0" fontAlgn="base" hangingPunct="0">
              <a:spcBef>
                <a:spcPct val="0"/>
              </a:spcBef>
              <a:spcAft>
                <a:spcPct val="0"/>
              </a:spcAft>
              <a:defRPr sz="1400">
                <a:solidFill>
                  <a:schemeClr val="tx1"/>
                </a:solidFill>
                <a:latin typeface="Arial" charset="0"/>
                <a:ea typeface="ＭＳ Ｐゴシック" charset="0"/>
              </a:defRPr>
            </a:lvl9pPr>
          </a:lstStyle>
          <a:p>
            <a:pPr algn="ctr">
              <a:defRPr/>
            </a:pPr>
            <a:r>
              <a:rPr lang="en-US" sz="1200" b="0" dirty="0">
                <a:solidFill>
                  <a:schemeClr val="tx1"/>
                </a:solidFill>
                <a:effectLst/>
                <a:latin typeface="Calibri" panose="020F0502020204030204" pitchFamily="34" charset="0"/>
                <a:cs typeface="Calibri" panose="020F0502020204030204" pitchFamily="34" charset="0"/>
              </a:rPr>
              <a:t>www.vtol.org</a:t>
            </a:r>
          </a:p>
        </p:txBody>
      </p:sp>
      <p:pic>
        <p:nvPicPr>
          <p:cNvPr id="9" name="Picture 2" descr="Vertical Flight Society logo (small stacked)">
            <a:extLst>
              <a:ext uri="{FF2B5EF4-FFF2-40B4-BE49-F238E27FC236}">
                <a16:creationId xmlns:a16="http://schemas.microsoft.com/office/drawing/2014/main" id="{64C6767C-A97C-4AF4-B04B-F7C933A08F1D}"/>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1432" y="10699"/>
            <a:ext cx="1670384" cy="7592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97ABF64-069A-43D4-98F4-3370FECB7743}"/>
              </a:ext>
            </a:extLst>
          </p:cNvPr>
          <p:cNvSpPr/>
          <p:nvPr userDrawn="1"/>
        </p:nvSpPr>
        <p:spPr>
          <a:xfrm>
            <a:off x="5109196" y="6667191"/>
            <a:ext cx="1973617" cy="230832"/>
          </a:xfrm>
          <a:prstGeom prst="rect">
            <a:avLst/>
          </a:prstGeom>
        </p:spPr>
        <p:txBody>
          <a:bodyPr wrap="none">
            <a:spAutoFit/>
          </a:bodyPr>
          <a:lstStyle/>
          <a:p>
            <a:r>
              <a:rPr lang="en-US" sz="900" dirty="0">
                <a:solidFill>
                  <a:srgbClr val="000000"/>
                </a:solidFill>
                <a:latin typeface="Calibri" pitchFamily="34" charset="0"/>
              </a:rPr>
              <a:t>© Vertical Flight Society: CC-BY-SA 4.0</a:t>
            </a:r>
            <a:endParaRPr lang="en-US" sz="900" dirty="0">
              <a:solidFill>
                <a:srgbClr val="000000"/>
              </a:solidFill>
            </a:endParaRPr>
          </a:p>
        </p:txBody>
      </p:sp>
    </p:spTree>
    <p:extLst>
      <p:ext uri="{BB962C8B-B14F-4D97-AF65-F5344CB8AC3E}">
        <p14:creationId xmlns:p14="http://schemas.microsoft.com/office/powerpoint/2010/main" val="1247532393"/>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 id="2147483992" r:id="rId12"/>
    <p:sldLayoutId id="2147483993" r:id="rId13"/>
    <p:sldLayoutId id="2147484039" r:id="rId14"/>
  </p:sldLayoutIdLst>
  <p:transition/>
  <p:txStyles>
    <p:titleStyle>
      <a:lvl1pPr algn="ctr" rtl="0" eaLnBrk="0" fontAlgn="base" hangingPunct="0">
        <a:spcBef>
          <a:spcPct val="0"/>
        </a:spcBef>
        <a:spcAft>
          <a:spcPct val="0"/>
        </a:spcAft>
        <a:defRPr sz="3600">
          <a:solidFill>
            <a:schemeClr val="tx2"/>
          </a:solidFill>
          <a:effectLst>
            <a:outerShdw blurRad="38100" dist="38100" dir="2700000" algn="tl">
              <a:srgbClr val="000000">
                <a:alpha val="43137"/>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6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600">
          <a:solidFill>
            <a:schemeClr val="tx2"/>
          </a:solidFill>
          <a:latin typeface="Times New Roman" pitchFamily="18" charset="0"/>
        </a:defRPr>
      </a:lvl6pPr>
      <a:lvl7pPr marL="914400" algn="ctr" rtl="0" fontAlgn="base">
        <a:spcBef>
          <a:spcPct val="0"/>
        </a:spcBef>
        <a:spcAft>
          <a:spcPct val="0"/>
        </a:spcAft>
        <a:defRPr sz="3600">
          <a:solidFill>
            <a:schemeClr val="tx2"/>
          </a:solidFill>
          <a:latin typeface="Times New Roman" pitchFamily="18" charset="0"/>
        </a:defRPr>
      </a:lvl7pPr>
      <a:lvl8pPr marL="1371600" algn="ctr" rtl="0" fontAlgn="base">
        <a:spcBef>
          <a:spcPct val="0"/>
        </a:spcBef>
        <a:spcAft>
          <a:spcPct val="0"/>
        </a:spcAft>
        <a:defRPr sz="3600">
          <a:solidFill>
            <a:schemeClr val="tx2"/>
          </a:solidFill>
          <a:latin typeface="Times New Roman" pitchFamily="18" charset="0"/>
        </a:defRPr>
      </a:lvl8pPr>
      <a:lvl9pPr marL="1828800" algn="ctr" rtl="0" fontAlgn="base">
        <a:spcBef>
          <a:spcPct val="0"/>
        </a:spcBef>
        <a:spcAft>
          <a:spcPct val="0"/>
        </a:spcAft>
        <a:defRPr sz="36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77884B-88A5-4752-8247-8D9436BAFDC9}" type="datetimeFigureOut">
              <a:rPr lang="en-US" smtClean="0"/>
              <a:t>9/12/23</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A15B3D-7840-4A68-8F98-02DA5A229F82}" type="slidenum">
              <a:rPr lang="en-US" smtClean="0"/>
              <a:t>‹#›</a:t>
            </a:fld>
            <a:endParaRPr lang="en-US"/>
          </a:p>
        </p:txBody>
      </p:sp>
    </p:spTree>
    <p:extLst>
      <p:ext uri="{BB962C8B-B14F-4D97-AF65-F5344CB8AC3E}">
        <p14:creationId xmlns:p14="http://schemas.microsoft.com/office/powerpoint/2010/main" val="918657940"/>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2.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2.xml"/><Relationship Id="rId6" Type="http://schemas.openxmlformats.org/officeDocument/2006/relationships/image" Target="../media/image44.emf"/><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3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34.xml"/><Relationship Id="rId4" Type="http://schemas.openxmlformats.org/officeDocument/2006/relationships/image" Target="../media/image62.jp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34.xml"/><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32.xml"/><Relationship Id="rId1" Type="http://schemas.openxmlformats.org/officeDocument/2006/relationships/themeOverride" Target="../theme/themeOverride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58.png"/><Relationship Id="rId1" Type="http://schemas.openxmlformats.org/officeDocument/2006/relationships/slideLayout" Target="../slideLayouts/slideLayout34.xml"/><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8.png"/><Relationship Id="rId1" Type="http://schemas.openxmlformats.org/officeDocument/2006/relationships/slideLayout" Target="../slideLayouts/slideLayout34.xml"/><Relationship Id="rId4" Type="http://schemas.openxmlformats.org/officeDocument/2006/relationships/image" Target="../media/image7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jpeg"/><Relationship Id="rId11" Type="http://schemas.openxmlformats.org/officeDocument/2006/relationships/image" Target="../media/image25.pn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2.xml"/><Relationship Id="rId5" Type="http://schemas.openxmlformats.org/officeDocument/2006/relationships/image" Target="../media/image33.jpe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0454" y="1"/>
            <a:ext cx="6607479" cy="866651"/>
          </a:xfrm>
          <a:noFill/>
        </p:spPr>
        <p:txBody>
          <a:bodyPr>
            <a:normAutofit/>
          </a:bodyPr>
          <a:lstStyle/>
          <a:p>
            <a:pPr lvl="0" algn="ctr">
              <a:lnSpc>
                <a:spcPct val="100000"/>
              </a:lnSpc>
              <a:spcBef>
                <a:spcPts val="0"/>
              </a:spcBef>
              <a:defRPr/>
            </a:pPr>
            <a:r>
              <a:rPr lang="en-US" sz="4400" b="1" cap="none" dirty="0">
                <a:solidFill>
                  <a:srgbClr val="002060"/>
                </a:solidFill>
                <a:effectLst>
                  <a:outerShdw blurRad="38100" dist="38100" dir="2700000" algn="tl">
                    <a:srgbClr val="000000">
                      <a:alpha val="43137"/>
                    </a:srgbClr>
                  </a:outerShdw>
                </a:effectLst>
                <a:latin typeface="Calibri" pitchFamily="34" charset="0"/>
                <a:cs typeface="Calibri" pitchFamily="34" charset="0"/>
              </a:rPr>
              <a:t>The Future of Vertical Flight</a:t>
            </a:r>
            <a:endParaRPr lang="en-US" sz="4400" b="1" dirty="0">
              <a:solidFill>
                <a:srgbClr val="002060"/>
              </a:solidFill>
              <a:effectLst>
                <a:outerShdw blurRad="38100" dist="38100" dir="2700000" algn="tl">
                  <a:schemeClr val="tx2">
                    <a:lumMod val="50000"/>
                    <a:alpha val="43000"/>
                  </a:schemeClr>
                </a:outerShdw>
              </a:effectLst>
              <a:latin typeface="Calibri" pitchFamily="34" charset="0"/>
              <a:cs typeface="Calibri" pitchFamily="34" charset="0"/>
            </a:endParaRPr>
          </a:p>
        </p:txBody>
      </p:sp>
      <p:sp>
        <p:nvSpPr>
          <p:cNvPr id="3" name="Subtitle 2"/>
          <p:cNvSpPr>
            <a:spLocks noGrp="1"/>
          </p:cNvSpPr>
          <p:nvPr>
            <p:ph type="subTitle" idx="1"/>
          </p:nvPr>
        </p:nvSpPr>
        <p:spPr>
          <a:xfrm>
            <a:off x="322117" y="5247408"/>
            <a:ext cx="9515565" cy="1450109"/>
          </a:xfrm>
          <a:noFill/>
        </p:spPr>
        <p:txBody>
          <a:bodyPr/>
          <a:lstStyle/>
          <a:p>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Dan </a:t>
            </a:r>
            <a:r>
              <a:rPr lang="en-US"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Gettinger</a:t>
            </a: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Director of Publications and Communications</a:t>
            </a:r>
          </a:p>
          <a:p>
            <a:r>
              <a:rPr lang="en-US" sz="24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Vertical Flight Society</a:t>
            </a:r>
          </a:p>
          <a:p>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www.vtol.org • </a:t>
            </a:r>
            <a:r>
              <a:rPr lang="en-US" sz="2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dgettinger@vtol.org</a:t>
            </a:r>
            <a:endPar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descr="Vertical Flight Society logo (small stacked)">
            <a:extLst>
              <a:ext uri="{FF2B5EF4-FFF2-40B4-BE49-F238E27FC236}">
                <a16:creationId xmlns:a16="http://schemas.microsoft.com/office/drawing/2014/main" id="{AF599674-4E92-47A2-9BBA-2C67F3C425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6285" y="110378"/>
            <a:ext cx="1906631" cy="86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63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0559F-FD48-EB10-07BE-A918AD9EBA98}"/>
              </a:ext>
            </a:extLst>
          </p:cNvPr>
          <p:cNvSpPr>
            <a:spLocks noGrp="1"/>
          </p:cNvSpPr>
          <p:nvPr>
            <p:ph type="title"/>
          </p:nvPr>
        </p:nvSpPr>
        <p:spPr/>
        <p:txBody>
          <a:bodyPr/>
          <a:lstStyle/>
          <a:p>
            <a:r>
              <a:rPr lang="en-US" dirty="0"/>
              <a:t>Student Design Competition</a:t>
            </a:r>
            <a:br>
              <a:rPr lang="en-US" dirty="0"/>
            </a:br>
            <a:r>
              <a:rPr lang="en-US" sz="3200" dirty="0"/>
              <a:t>www.vtol.org/sdc</a:t>
            </a:r>
            <a:endParaRPr lang="en-US" dirty="0"/>
          </a:p>
        </p:txBody>
      </p:sp>
      <p:sp>
        <p:nvSpPr>
          <p:cNvPr id="3" name="Content Placeholder 2">
            <a:extLst>
              <a:ext uri="{FF2B5EF4-FFF2-40B4-BE49-F238E27FC236}">
                <a16:creationId xmlns:a16="http://schemas.microsoft.com/office/drawing/2014/main" id="{59F15489-6FC1-6267-674F-3773C0B56C75}"/>
              </a:ext>
            </a:extLst>
          </p:cNvPr>
          <p:cNvSpPr>
            <a:spLocks noGrp="1"/>
          </p:cNvSpPr>
          <p:nvPr>
            <p:ph idx="1"/>
          </p:nvPr>
        </p:nvSpPr>
        <p:spPr>
          <a:xfrm>
            <a:off x="457200" y="1304925"/>
            <a:ext cx="11734800" cy="1792236"/>
          </a:xfrm>
        </p:spPr>
        <p:txBody>
          <a:bodyPr numCol="2"/>
          <a:lstStyle/>
          <a:p>
            <a:r>
              <a:rPr lang="en-US" dirty="0"/>
              <a:t>2022: eVTOL Air Taxi for Passengers with Reduced Mobility (PRM)</a:t>
            </a:r>
          </a:p>
          <a:p>
            <a:pPr lvl="1"/>
            <a:r>
              <a:rPr lang="en-US" dirty="0"/>
              <a:t>Sponsored by Bell Textron</a:t>
            </a:r>
          </a:p>
          <a:p>
            <a:endParaRPr lang="en-US" dirty="0"/>
          </a:p>
          <a:p>
            <a:endParaRPr lang="en-US" dirty="0"/>
          </a:p>
          <a:p>
            <a:endParaRPr lang="en-US" dirty="0"/>
          </a:p>
          <a:p>
            <a:endParaRPr lang="en-US" dirty="0"/>
          </a:p>
          <a:p>
            <a:endParaRPr lang="en-US" dirty="0"/>
          </a:p>
        </p:txBody>
      </p:sp>
      <p:pic>
        <p:nvPicPr>
          <p:cNvPr id="1026" name="Picture 2" descr="SDC 2022 Winners">
            <a:extLst>
              <a:ext uri="{FF2B5EF4-FFF2-40B4-BE49-F238E27FC236}">
                <a16:creationId xmlns:a16="http://schemas.microsoft.com/office/drawing/2014/main" id="{6318A0FD-6CAC-45A4-45D6-4830750C10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72" t="-5917" r="55053" b="5917"/>
          <a:stretch/>
        </p:blipFill>
        <p:spPr bwMode="auto">
          <a:xfrm>
            <a:off x="-113325" y="3044326"/>
            <a:ext cx="3901238" cy="2776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SDC 2022 Winners">
            <a:extLst>
              <a:ext uri="{FF2B5EF4-FFF2-40B4-BE49-F238E27FC236}">
                <a16:creationId xmlns:a16="http://schemas.microsoft.com/office/drawing/2014/main" id="{00EE93A2-21B1-E0A3-1241-9F8CC83F29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462" r="16103"/>
          <a:stretch/>
        </p:blipFill>
        <p:spPr bwMode="auto">
          <a:xfrm>
            <a:off x="3220884" y="4003993"/>
            <a:ext cx="5158665" cy="272526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56F490-557F-FB80-687F-FA68D5657A8F}"/>
              </a:ext>
            </a:extLst>
          </p:cNvPr>
          <p:cNvSpPr txBox="1"/>
          <p:nvPr/>
        </p:nvSpPr>
        <p:spPr>
          <a:xfrm>
            <a:off x="4094198" y="3923475"/>
            <a:ext cx="2435327" cy="584775"/>
          </a:xfrm>
          <a:prstGeom prst="rect">
            <a:avLst/>
          </a:prstGeom>
          <a:noFill/>
        </p:spPr>
        <p:txBody>
          <a:bodyPr wrap="square">
            <a:spAutoFit/>
          </a:bodyPr>
          <a:lstStyle/>
          <a:p>
            <a:r>
              <a:rPr lang="en-US" sz="1600" b="0" i="0" dirty="0">
                <a:solidFill>
                  <a:srgbClr val="000000"/>
                </a:solidFill>
                <a:effectLst/>
                <a:latin typeface="tahoma" panose="020B0604030504040204" pitchFamily="34" charset="0"/>
              </a:rPr>
              <a:t>University of Maryland </a:t>
            </a:r>
          </a:p>
          <a:p>
            <a:r>
              <a:rPr lang="en-US" sz="1600" b="0" i="0" dirty="0">
                <a:solidFill>
                  <a:srgbClr val="000000"/>
                </a:solidFill>
                <a:effectLst/>
                <a:latin typeface="tahoma" panose="020B0604030504040204" pitchFamily="34" charset="0"/>
              </a:rPr>
              <a:t>1</a:t>
            </a:r>
            <a:r>
              <a:rPr lang="en-US" sz="1600" b="0" i="0" baseline="30000" dirty="0">
                <a:solidFill>
                  <a:srgbClr val="000000"/>
                </a:solidFill>
                <a:effectLst/>
                <a:latin typeface="tahoma" panose="020B0604030504040204" pitchFamily="34" charset="0"/>
              </a:rPr>
              <a:t>st</a:t>
            </a:r>
            <a:r>
              <a:rPr lang="en-US" sz="1600" b="0" i="0" dirty="0">
                <a:solidFill>
                  <a:srgbClr val="000000"/>
                </a:solidFill>
                <a:effectLst/>
                <a:latin typeface="tahoma" panose="020B0604030504040204" pitchFamily="34" charset="0"/>
              </a:rPr>
              <a:t> </a:t>
            </a:r>
            <a:r>
              <a:rPr lang="en-US" sz="1600" dirty="0">
                <a:solidFill>
                  <a:srgbClr val="000000"/>
                </a:solidFill>
                <a:latin typeface="tahoma" panose="020B0604030504040204" pitchFamily="34" charset="0"/>
              </a:rPr>
              <a:t>place </a:t>
            </a:r>
            <a:r>
              <a:rPr lang="en-US" sz="1600" b="0" i="0" dirty="0">
                <a:solidFill>
                  <a:srgbClr val="000000"/>
                </a:solidFill>
                <a:effectLst/>
                <a:latin typeface="tahoma" panose="020B0604030504040204" pitchFamily="34" charset="0"/>
              </a:rPr>
              <a:t>Undergraduate</a:t>
            </a:r>
            <a:endParaRPr lang="en-US" sz="1600" dirty="0"/>
          </a:p>
        </p:txBody>
      </p:sp>
      <p:sp>
        <p:nvSpPr>
          <p:cNvPr id="8" name="TextBox 7">
            <a:extLst>
              <a:ext uri="{FF2B5EF4-FFF2-40B4-BE49-F238E27FC236}">
                <a16:creationId xmlns:a16="http://schemas.microsoft.com/office/drawing/2014/main" id="{5E967375-5B15-517F-B3B8-ABAFBF9D1304}"/>
              </a:ext>
            </a:extLst>
          </p:cNvPr>
          <p:cNvSpPr txBox="1"/>
          <p:nvPr/>
        </p:nvSpPr>
        <p:spPr>
          <a:xfrm>
            <a:off x="2810182" y="2934525"/>
            <a:ext cx="3285818" cy="584775"/>
          </a:xfrm>
          <a:prstGeom prst="rect">
            <a:avLst/>
          </a:prstGeom>
          <a:noFill/>
        </p:spPr>
        <p:txBody>
          <a:bodyPr wrap="square">
            <a:spAutoFit/>
          </a:bodyPr>
          <a:lstStyle/>
          <a:p>
            <a:r>
              <a:rPr lang="en-US" sz="1600" b="0" i="0" dirty="0">
                <a:solidFill>
                  <a:srgbClr val="000000"/>
                </a:solidFill>
                <a:effectLst/>
                <a:latin typeface="tahoma" panose="020B0604030504040204" pitchFamily="34" charset="0"/>
              </a:rPr>
              <a:t>Rensselaer Polytechnic Institute </a:t>
            </a:r>
          </a:p>
          <a:p>
            <a:r>
              <a:rPr lang="en-US" sz="1600" b="0" i="0" dirty="0">
                <a:solidFill>
                  <a:srgbClr val="000000"/>
                </a:solidFill>
                <a:effectLst/>
                <a:latin typeface="tahoma" panose="020B0604030504040204" pitchFamily="34" charset="0"/>
              </a:rPr>
              <a:t>1</a:t>
            </a:r>
            <a:r>
              <a:rPr lang="en-US" sz="1600" b="0" i="0" baseline="30000" dirty="0">
                <a:solidFill>
                  <a:srgbClr val="000000"/>
                </a:solidFill>
                <a:effectLst/>
                <a:latin typeface="tahoma" panose="020B0604030504040204" pitchFamily="34" charset="0"/>
              </a:rPr>
              <a:t>st</a:t>
            </a:r>
            <a:r>
              <a:rPr lang="en-US" sz="1600" b="0" i="0" dirty="0">
                <a:solidFill>
                  <a:srgbClr val="000000"/>
                </a:solidFill>
                <a:effectLst/>
                <a:latin typeface="tahoma" panose="020B0604030504040204" pitchFamily="34" charset="0"/>
              </a:rPr>
              <a:t> place Graduate </a:t>
            </a:r>
          </a:p>
        </p:txBody>
      </p:sp>
      <p:pic>
        <p:nvPicPr>
          <p:cNvPr id="5" name="Picture 4">
            <a:extLst>
              <a:ext uri="{FF2B5EF4-FFF2-40B4-BE49-F238E27FC236}">
                <a16:creationId xmlns:a16="http://schemas.microsoft.com/office/drawing/2014/main" id="{914417AD-86BC-2FD3-A4DB-FB0E42ED4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628" y="3709186"/>
            <a:ext cx="3090669" cy="27763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0F3BF1-E8B5-211B-74CA-D78802C46137}"/>
              </a:ext>
            </a:extLst>
          </p:cNvPr>
          <p:cNvSpPr txBox="1"/>
          <p:nvPr/>
        </p:nvSpPr>
        <p:spPr>
          <a:xfrm>
            <a:off x="6647734" y="1295775"/>
            <a:ext cx="5470525" cy="2209836"/>
          </a:xfrm>
          <a:prstGeom prst="rect">
            <a:avLst/>
          </a:prstGeom>
          <a:noFill/>
        </p:spPr>
        <p:txBody>
          <a:bodyPr wrap="square">
            <a:spAutoFit/>
          </a:bodyPr>
          <a:lstStyle/>
          <a:p>
            <a:pPr marL="342900" marR="0" lvl="0" indent="-342900" algn="l" defTabSz="914400" rtl="0" eaLnBrk="0" fontAlgn="base" latinLnBrk="0" hangingPunct="0">
              <a:lnSpc>
                <a:spcPct val="100000"/>
              </a:lnSpc>
              <a:spcBef>
                <a:spcPct val="20000"/>
              </a:spcBef>
              <a:spcAft>
                <a:spcPct val="0"/>
              </a:spcAft>
              <a:buClr>
                <a:srgbClr val="FF0000"/>
              </a:buClr>
              <a:buSzTx/>
              <a:buFont typeface="Wingdings" pitchFamily="2" charset="2"/>
              <a:buChar char="§"/>
              <a:tabLst/>
              <a:defRPr/>
            </a:pPr>
            <a:r>
              <a:rPr kumimoji="0" lang="en-US" sz="2800" b="0" i="0" u="none" strike="noStrike" kern="0" cap="none" spc="0" normalizeH="0" baseline="0" noProof="0" dirty="0">
                <a:ln>
                  <a:noFill/>
                </a:ln>
                <a:solidFill>
                  <a:srgbClr val="002060"/>
                </a:solidFill>
                <a:effectLst/>
                <a:uLnTx/>
                <a:uFillTx/>
                <a:latin typeface="Calibri" pitchFamily="34" charset="0"/>
                <a:ea typeface="ＭＳ Ｐゴシック" charset="0"/>
                <a:cs typeface="Calibri" pitchFamily="34" charset="0"/>
              </a:rPr>
              <a:t>2023: High Speed Vertical Takeoff and Landing (HSVTOL)</a:t>
            </a: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2060"/>
                </a:solidFill>
                <a:effectLst/>
                <a:uLnTx/>
                <a:uFillTx/>
                <a:latin typeface="Calibri" pitchFamily="34" charset="0"/>
                <a:ea typeface="ＭＳ Ｐゴシック" charset="0"/>
                <a:cs typeface="Calibri" pitchFamily="34" charset="0"/>
              </a:rPr>
              <a:t>Sponsored by Sikorsky</a:t>
            </a:r>
            <a:endParaRPr kumimoji="0" lang="en-US" sz="2400" b="0" i="0" u="none" strike="noStrike" kern="0" cap="none" spc="0" normalizeH="0" noProof="0" dirty="0">
              <a:ln>
                <a:noFill/>
              </a:ln>
              <a:solidFill>
                <a:srgbClr val="002060"/>
              </a:solidFill>
              <a:effectLst/>
              <a:uLnTx/>
              <a:uFillTx/>
              <a:latin typeface="Calibri" pitchFamily="34" charset="0"/>
              <a:ea typeface="ＭＳ Ｐゴシック" charset="0"/>
              <a:cs typeface="Calibri" pitchFamily="34" charset="0"/>
            </a:endParaRPr>
          </a:p>
          <a:p>
            <a:pPr marL="742950" marR="0" lvl="1" indent="-285750" algn="l" defTabSz="914400" rtl="0" eaLnBrk="0" fontAlgn="base" latinLnBrk="0" hangingPunct="0">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2060"/>
                </a:solidFill>
                <a:effectLst/>
                <a:uLnTx/>
                <a:uFillTx/>
                <a:latin typeface="Calibri" pitchFamily="34" charset="0"/>
                <a:ea typeface="ＭＳ Ｐゴシック" charset="0"/>
                <a:cs typeface="Calibri" pitchFamily="34" charset="0"/>
              </a:rPr>
              <a:t>$12,500 in prize money, plus travel to the Forum, etc. </a:t>
            </a:r>
          </a:p>
        </p:txBody>
      </p:sp>
    </p:spTree>
    <p:extLst>
      <p:ext uri="{BB962C8B-B14F-4D97-AF65-F5344CB8AC3E}">
        <p14:creationId xmlns:p14="http://schemas.microsoft.com/office/powerpoint/2010/main" val="41270941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36807-BC54-4CE8-8D70-AF1D5A6990CC}"/>
              </a:ext>
            </a:extLst>
          </p:cNvPr>
          <p:cNvSpPr>
            <a:spLocks noGrp="1"/>
          </p:cNvSpPr>
          <p:nvPr>
            <p:ph idx="1"/>
          </p:nvPr>
        </p:nvSpPr>
        <p:spPr>
          <a:xfrm>
            <a:off x="411957" y="1059926"/>
            <a:ext cx="6389069" cy="4018915"/>
          </a:xfrm>
        </p:spPr>
        <p:txBody>
          <a:bodyPr/>
          <a:lstStyle/>
          <a:p>
            <a:pPr>
              <a:spcBef>
                <a:spcPts val="0"/>
              </a:spcBef>
            </a:pPr>
            <a:r>
              <a:rPr lang="en-US" dirty="0"/>
              <a:t>Electric &amp; hybrid electric propulsion enable new possibilities for:</a:t>
            </a:r>
          </a:p>
          <a:p>
            <a:pPr lvl="1">
              <a:spcBef>
                <a:spcPts val="0"/>
              </a:spcBef>
            </a:pPr>
            <a:r>
              <a:rPr lang="en-US" dirty="0"/>
              <a:t>Regional/Rural Air Mobility (RAM)</a:t>
            </a:r>
          </a:p>
          <a:p>
            <a:pPr lvl="1">
              <a:spcBef>
                <a:spcPts val="0"/>
              </a:spcBef>
            </a:pPr>
            <a:r>
              <a:rPr lang="en-US" b="1" dirty="0"/>
              <a:t>Urban Air Mobility (UAM)/Air Taxis</a:t>
            </a:r>
          </a:p>
          <a:p>
            <a:pPr lvl="1">
              <a:spcBef>
                <a:spcPts val="0"/>
              </a:spcBef>
            </a:pPr>
            <a:r>
              <a:rPr lang="en-US" dirty="0"/>
              <a:t>Urban Cargo Delivery/Disaster Relief</a:t>
            </a:r>
          </a:p>
          <a:p>
            <a:pPr lvl="1">
              <a:spcBef>
                <a:spcPts val="0"/>
              </a:spcBef>
            </a:pPr>
            <a:r>
              <a:rPr lang="en-US" dirty="0"/>
              <a:t>Personal Air Vehicles</a:t>
            </a:r>
          </a:p>
          <a:p>
            <a:pPr lvl="1">
              <a:spcBef>
                <a:spcPts val="0"/>
              </a:spcBef>
            </a:pPr>
            <a:r>
              <a:rPr lang="en-US" dirty="0"/>
              <a:t>Ultralights</a:t>
            </a:r>
          </a:p>
          <a:p>
            <a:pPr lvl="1">
              <a:spcBef>
                <a:spcPts val="0"/>
              </a:spcBef>
            </a:pPr>
            <a:r>
              <a:rPr lang="en-US" dirty="0"/>
              <a:t>Personal Flying Devices (GoFly)</a:t>
            </a:r>
          </a:p>
          <a:p>
            <a:pPr lvl="1">
              <a:spcBef>
                <a:spcPts val="0"/>
              </a:spcBef>
            </a:pPr>
            <a:r>
              <a:rPr lang="en-US" dirty="0"/>
              <a:t>Urban Package Delivery (</a:t>
            </a:r>
            <a:r>
              <a:rPr lang="en-US" dirty="0" err="1"/>
              <a:t>sUAS</a:t>
            </a:r>
            <a:r>
              <a:rPr lang="en-US" dirty="0"/>
              <a:t>)</a:t>
            </a:r>
          </a:p>
        </p:txBody>
      </p:sp>
      <p:sp>
        <p:nvSpPr>
          <p:cNvPr id="2" name="Title 1">
            <a:extLst>
              <a:ext uri="{FF2B5EF4-FFF2-40B4-BE49-F238E27FC236}">
                <a16:creationId xmlns:a16="http://schemas.microsoft.com/office/drawing/2014/main" id="{C10470EA-04D1-4688-915F-AF0B0D9F5A6B}"/>
              </a:ext>
            </a:extLst>
          </p:cNvPr>
          <p:cNvSpPr>
            <a:spLocks noGrp="1"/>
          </p:cNvSpPr>
          <p:nvPr>
            <p:ph type="title"/>
          </p:nvPr>
        </p:nvSpPr>
        <p:spPr>
          <a:xfrm>
            <a:off x="1839384" y="-61191"/>
            <a:ext cx="8849783" cy="1143000"/>
          </a:xfrm>
        </p:spPr>
        <p:txBody>
          <a:bodyPr/>
          <a:lstStyle/>
          <a:p>
            <a:r>
              <a:rPr lang="en-US" dirty="0"/>
              <a:t>The Electric VTOL Revolution</a:t>
            </a:r>
          </a:p>
        </p:txBody>
      </p:sp>
      <p:pic>
        <p:nvPicPr>
          <p:cNvPr id="2050" name="Picture 2" descr="The XTI TriFan 600 shown landing on a rooftop in this artist impression. Image by XTI">
            <a:extLst>
              <a:ext uri="{FF2B5EF4-FFF2-40B4-BE49-F238E27FC236}">
                <a16:creationId xmlns:a16="http://schemas.microsoft.com/office/drawing/2014/main" id="{DBFD9E21-B005-4A08-908A-E42EA97C2E3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305682" y="1574951"/>
            <a:ext cx="4457700" cy="262000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Arrow: Down 11">
            <a:extLst>
              <a:ext uri="{FF2B5EF4-FFF2-40B4-BE49-F238E27FC236}">
                <a16:creationId xmlns:a16="http://schemas.microsoft.com/office/drawing/2014/main" id="{469B7C6A-DF73-44D7-BBDE-0AA55081FAB7}"/>
              </a:ext>
            </a:extLst>
          </p:cNvPr>
          <p:cNvSpPr/>
          <p:nvPr/>
        </p:nvSpPr>
        <p:spPr>
          <a:xfrm rot="10800000">
            <a:off x="66464" y="1852548"/>
            <a:ext cx="699247" cy="2624441"/>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b="1" dirty="0">
                <a:solidFill>
                  <a:schemeClr val="bg1"/>
                </a:solidFill>
              </a:rPr>
              <a:t>Heavier, Hybrid</a:t>
            </a:r>
          </a:p>
        </p:txBody>
      </p:sp>
      <p:pic>
        <p:nvPicPr>
          <p:cNvPr id="2054" name="Picture 6" descr="Related image">
            <a:extLst>
              <a:ext uri="{FF2B5EF4-FFF2-40B4-BE49-F238E27FC236}">
                <a16:creationId xmlns:a16="http://schemas.microsoft.com/office/drawing/2014/main" id="{4E960776-4E5F-46B7-B2A3-8C4C9098713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54826" y="4643245"/>
            <a:ext cx="3707905" cy="187369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8" descr="http://goflyprize.com/wp-content/uploads/2019/03/gofly_phaseII-winners_texas-am.jpg">
            <a:extLst>
              <a:ext uri="{FF2B5EF4-FFF2-40B4-BE49-F238E27FC236}">
                <a16:creationId xmlns:a16="http://schemas.microsoft.com/office/drawing/2014/main" id="{267BE30D-3CB3-4EC0-AA65-A1E0A92931B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11235" y="4643245"/>
            <a:ext cx="2834640" cy="187369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4203AC0-A8B2-45F2-AEC9-067865BEF061}"/>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1030" name="Picture 6" descr="Image result for elroy air cargo drone">
            <a:extLst>
              <a:ext uri="{FF2B5EF4-FFF2-40B4-BE49-F238E27FC236}">
                <a16:creationId xmlns:a16="http://schemas.microsoft.com/office/drawing/2014/main" id="{A8E72846-2571-4AA9-A81A-0A583358375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94378" y="4627499"/>
            <a:ext cx="3669004" cy="18894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ight Brace 3">
            <a:extLst>
              <a:ext uri="{FF2B5EF4-FFF2-40B4-BE49-F238E27FC236}">
                <a16:creationId xmlns:a16="http://schemas.microsoft.com/office/drawing/2014/main" id="{41A1EE2D-FCB6-408B-850E-1442DC5EC04E}"/>
              </a:ext>
            </a:extLst>
          </p:cNvPr>
          <p:cNvSpPr/>
          <p:nvPr/>
        </p:nvSpPr>
        <p:spPr>
          <a:xfrm>
            <a:off x="5659331" y="1911927"/>
            <a:ext cx="577291" cy="2244437"/>
          </a:xfrm>
          <a:prstGeom prst="rightBrace">
            <a:avLst/>
          </a:prstGeom>
          <a:ln w="127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D3CA875D-C7FF-4D4F-864C-08DD8491C6AE}"/>
              </a:ext>
            </a:extLst>
          </p:cNvPr>
          <p:cNvSpPr txBox="1"/>
          <p:nvPr/>
        </p:nvSpPr>
        <p:spPr>
          <a:xfrm>
            <a:off x="6067600" y="2603271"/>
            <a:ext cx="1078920" cy="954107"/>
          </a:xfrm>
          <a:prstGeom prst="rect">
            <a:avLst/>
          </a:prstGeom>
          <a:noFill/>
        </p:spPr>
        <p:txBody>
          <a:bodyPr wrap="square" rtlCol="0">
            <a:spAutoFit/>
          </a:bodyPr>
          <a:lstStyle/>
          <a:p>
            <a:pPr algn="ctr"/>
            <a:r>
              <a:rPr lang="en-US" dirty="0"/>
              <a:t>“Advanced </a:t>
            </a:r>
          </a:p>
          <a:p>
            <a:pPr algn="ctr"/>
            <a:r>
              <a:rPr lang="en-US" dirty="0"/>
              <a:t>Air Mobility”</a:t>
            </a:r>
            <a:br>
              <a:rPr lang="en-US" dirty="0"/>
            </a:br>
            <a:r>
              <a:rPr lang="en-US" dirty="0"/>
              <a:t>(AAM)</a:t>
            </a:r>
          </a:p>
        </p:txBody>
      </p:sp>
    </p:spTree>
    <p:extLst>
      <p:ext uri="{BB962C8B-B14F-4D97-AF65-F5344CB8AC3E}">
        <p14:creationId xmlns:p14="http://schemas.microsoft.com/office/powerpoint/2010/main" val="3636854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ttps://i1.wp.com/evtol.news/wp-content/uploads/2018/07/BlackFly-first-flight.jpg">
            <a:extLst>
              <a:ext uri="{FF2B5EF4-FFF2-40B4-BE49-F238E27FC236}">
                <a16:creationId xmlns:a16="http://schemas.microsoft.com/office/drawing/2014/main" id="{814E84CE-F0AC-4D3A-B47B-6AFFFEC371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6533" y="3854227"/>
            <a:ext cx="3243624" cy="2148902"/>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3076" name="Picture 4" descr=" 307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97720" y="3852589"/>
            <a:ext cx="3611880" cy="2110712"/>
          </a:xfrm>
          <a:prstGeom prst="rect">
            <a:avLst/>
          </a:prstGeom>
          <a:effectLst>
            <a:outerShdw blurRad="2032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pic>
        <p:nvPicPr>
          <p:cNvPr id="11" name="Picture 2" descr=" 11">
            <a:extLst>
              <a:ext uri="{FF2B5EF4-FFF2-40B4-BE49-F238E27FC236}">
                <a16:creationId xmlns:a16="http://schemas.microsoft.com/office/drawing/2014/main" id="{C5A261A1-F7CC-4C76-9835-88B728FBBC2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97720" y="1738312"/>
            <a:ext cx="3611880" cy="2066392"/>
          </a:xfrm>
          <a:prstGeom prst="rect">
            <a:avLst/>
          </a:prstGeom>
          <a:effectLst>
            <a:outerShdw blurRad="2032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
        <p:nvSpPr>
          <p:cNvPr id="2" name="Title 1" descr=" 2"/>
          <p:cNvSpPr>
            <a:spLocks noGrp="1"/>
          </p:cNvSpPr>
          <p:nvPr>
            <p:ph type="title"/>
          </p:nvPr>
        </p:nvSpPr>
        <p:spPr/>
        <p:txBody>
          <a:bodyPr/>
          <a:lstStyle/>
          <a:p>
            <a:r>
              <a:rPr lang="en-US" dirty="0"/>
              <a:t>Pre-Historic eVTOL</a:t>
            </a:r>
          </a:p>
        </p:txBody>
      </p:sp>
      <p:pic>
        <p:nvPicPr>
          <p:cNvPr id="3074" name="Picture 2" descr=" 307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2298" y="1371601"/>
            <a:ext cx="2827014" cy="2398712"/>
          </a:xfrm>
          <a:prstGeom prst="rect">
            <a:avLst/>
          </a:prstGeom>
          <a:effectLst>
            <a:outerShdw blurRad="2032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
        <p:nvSpPr>
          <p:cNvPr id="6" name="Rectangle 5" descr=" 6"/>
          <p:cNvSpPr/>
          <p:nvPr/>
        </p:nvSpPr>
        <p:spPr>
          <a:xfrm>
            <a:off x="8551154" y="5972452"/>
            <a:ext cx="3300774" cy="830997"/>
          </a:xfrm>
          <a:prstGeom prst="rect">
            <a:avLst/>
          </a:prstGeom>
        </p:spPr>
        <p:txBody>
          <a:bodyPr wrap="square">
            <a:spAutoFit/>
          </a:bodyPr>
          <a:lstStyle/>
          <a:p>
            <a:pPr algn="ctr"/>
            <a:r>
              <a:rPr lang="en-US" sz="1600" b="1" dirty="0"/>
              <a:t>(e-</a:t>
            </a:r>
            <a:r>
              <a:rPr lang="en-US" sz="1600" b="1" dirty="0" err="1"/>
              <a:t>volo</a:t>
            </a:r>
            <a:r>
              <a:rPr lang="en-US" sz="1600" b="1" dirty="0"/>
              <a:t>) Volocopter VC1 </a:t>
            </a:r>
          </a:p>
          <a:p>
            <a:pPr algn="ctr"/>
            <a:r>
              <a:rPr lang="en-US" sz="1600" b="1" i="1" dirty="0"/>
              <a:t>1</a:t>
            </a:r>
            <a:r>
              <a:rPr lang="en-US" sz="1600" b="1" i="1" baseline="30000" dirty="0"/>
              <a:t>st</a:t>
            </a:r>
            <a:r>
              <a:rPr lang="en-US" sz="1600" b="1" i="1" dirty="0"/>
              <a:t> Electric VTOL </a:t>
            </a:r>
            <a:r>
              <a:rPr lang="en-US" sz="1600" b="1" i="1" dirty="0" err="1"/>
              <a:t>Multicopter</a:t>
            </a:r>
            <a:r>
              <a:rPr lang="en-US" sz="1600" b="1" i="1" dirty="0"/>
              <a:t> </a:t>
            </a:r>
            <a:br>
              <a:rPr lang="en-US" sz="1600" b="1" dirty="0"/>
            </a:br>
            <a:r>
              <a:rPr lang="en-US" sz="1600" b="1" dirty="0"/>
              <a:t>(Oct. 21, 2011)</a:t>
            </a:r>
          </a:p>
        </p:txBody>
      </p:sp>
      <p:sp>
        <p:nvSpPr>
          <p:cNvPr id="7" name="Rectangle 6" descr=" 7"/>
          <p:cNvSpPr/>
          <p:nvPr/>
        </p:nvSpPr>
        <p:spPr>
          <a:xfrm>
            <a:off x="3220576" y="1343886"/>
            <a:ext cx="3557609" cy="830997"/>
          </a:xfrm>
          <a:prstGeom prst="rect">
            <a:avLst/>
          </a:prstGeom>
        </p:spPr>
        <p:txBody>
          <a:bodyPr wrap="square">
            <a:spAutoFit/>
          </a:bodyPr>
          <a:lstStyle/>
          <a:p>
            <a:r>
              <a:rPr lang="en-US" sz="1600" b="1" dirty="0"/>
              <a:t>NASA Puffin Single-Seat eVTOL </a:t>
            </a:r>
            <a:br>
              <a:rPr lang="en-US" sz="1600" b="1" dirty="0"/>
            </a:br>
            <a:r>
              <a:rPr lang="en-US" sz="1600" b="1" i="1" dirty="0"/>
              <a:t>Study</a:t>
            </a:r>
            <a:r>
              <a:rPr lang="en-US" sz="1600" b="1" dirty="0"/>
              <a:t> </a:t>
            </a:r>
            <a:br>
              <a:rPr lang="en-US" sz="1600" b="1" dirty="0"/>
            </a:br>
            <a:r>
              <a:rPr lang="en-US" sz="1600" b="1" dirty="0"/>
              <a:t>(2010)</a:t>
            </a:r>
          </a:p>
        </p:txBody>
      </p:sp>
      <p:sp>
        <p:nvSpPr>
          <p:cNvPr id="10" name="Rectangle 9" descr=" 10">
            <a:extLst>
              <a:ext uri="{FF2B5EF4-FFF2-40B4-BE49-F238E27FC236}">
                <a16:creationId xmlns:a16="http://schemas.microsoft.com/office/drawing/2014/main" id="{4D60230F-9ED6-49AF-B160-E4C7D7C363DB}"/>
              </a:ext>
            </a:extLst>
          </p:cNvPr>
          <p:cNvSpPr/>
          <p:nvPr/>
        </p:nvSpPr>
        <p:spPr>
          <a:xfrm>
            <a:off x="4543760" y="1779934"/>
            <a:ext cx="3808428" cy="1077218"/>
          </a:xfrm>
          <a:prstGeom prst="rect">
            <a:avLst/>
          </a:prstGeom>
        </p:spPr>
        <p:txBody>
          <a:bodyPr wrap="square">
            <a:spAutoFit/>
          </a:bodyPr>
          <a:lstStyle/>
          <a:p>
            <a:pPr algn="r"/>
            <a:r>
              <a:rPr lang="en-US" sz="1600" b="1" dirty="0"/>
              <a:t>AgustaWestland Project Zero</a:t>
            </a:r>
          </a:p>
          <a:p>
            <a:pPr algn="r"/>
            <a:r>
              <a:rPr lang="en-US" sz="1600" b="1" i="1" dirty="0"/>
              <a:t>1</a:t>
            </a:r>
            <a:r>
              <a:rPr lang="en-US" sz="1600" b="1" i="1" baseline="30000" dirty="0"/>
              <a:t>st</a:t>
            </a:r>
            <a:r>
              <a:rPr lang="en-US" sz="1600" b="1" i="1" dirty="0"/>
              <a:t> Full-Scale eVTOL Demonstrator</a:t>
            </a:r>
          </a:p>
          <a:p>
            <a:pPr algn="r"/>
            <a:r>
              <a:rPr lang="en-US" sz="1600" b="1" i="1" dirty="0"/>
              <a:t>Unmanned</a:t>
            </a:r>
            <a:r>
              <a:rPr lang="en-US" sz="1600" b="1" dirty="0"/>
              <a:t> </a:t>
            </a:r>
          </a:p>
          <a:p>
            <a:pPr algn="r"/>
            <a:r>
              <a:rPr lang="en-US" sz="1600" b="1" dirty="0"/>
              <a:t>(June 2011)</a:t>
            </a:r>
          </a:p>
        </p:txBody>
      </p:sp>
      <p:sp>
        <p:nvSpPr>
          <p:cNvPr id="12" name="Rectangle 11">
            <a:extLst>
              <a:ext uri="{FF2B5EF4-FFF2-40B4-BE49-F238E27FC236}">
                <a16:creationId xmlns:a16="http://schemas.microsoft.com/office/drawing/2014/main" id="{428B1D7B-D9C2-4BE8-861A-087254CFF615}"/>
              </a:ext>
            </a:extLst>
          </p:cNvPr>
          <p:cNvSpPr/>
          <p:nvPr/>
        </p:nvSpPr>
        <p:spPr>
          <a:xfrm>
            <a:off x="-603128" y="6007657"/>
            <a:ext cx="4797863" cy="830997"/>
          </a:xfrm>
          <a:prstGeom prst="rect">
            <a:avLst/>
          </a:prstGeom>
        </p:spPr>
        <p:txBody>
          <a:bodyPr wrap="square">
            <a:spAutoFit/>
          </a:bodyPr>
          <a:lstStyle/>
          <a:p>
            <a:pPr algn="ctr"/>
            <a:r>
              <a:rPr lang="en-US" sz="1600" b="1" dirty="0"/>
              <a:t>Opener BlackFly (</a:t>
            </a:r>
            <a:r>
              <a:rPr lang="en-US" sz="1600" b="1" dirty="0" err="1"/>
              <a:t>SkyKar</a:t>
            </a:r>
            <a:r>
              <a:rPr lang="en-US" sz="1600" b="1" dirty="0"/>
              <a:t> Rebel)</a:t>
            </a:r>
          </a:p>
          <a:p>
            <a:pPr algn="ctr"/>
            <a:r>
              <a:rPr lang="en-US" sz="1600" b="1" i="1" dirty="0"/>
              <a:t>1</a:t>
            </a:r>
            <a:r>
              <a:rPr lang="en-US" sz="1600" b="1" i="1" baseline="30000" dirty="0"/>
              <a:t>st</a:t>
            </a:r>
            <a:r>
              <a:rPr lang="en-US" sz="1600" b="1" i="1" dirty="0"/>
              <a:t> Manned Fixed-Wing eVTOL</a:t>
            </a:r>
          </a:p>
          <a:p>
            <a:pPr algn="ctr"/>
            <a:r>
              <a:rPr lang="en-US" sz="1600" b="1" dirty="0"/>
              <a:t>(Oct. 5, 2011)</a:t>
            </a:r>
          </a:p>
        </p:txBody>
      </p:sp>
      <p:pic>
        <p:nvPicPr>
          <p:cNvPr id="14" name="Picture 13" descr=" 8">
            <a:extLst>
              <a:ext uri="{FF2B5EF4-FFF2-40B4-BE49-F238E27FC236}">
                <a16:creationId xmlns:a16="http://schemas.microsoft.com/office/drawing/2014/main" id="{3B39383C-D4DE-4C59-9E05-221D3D0C1E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44533" y="3234822"/>
            <a:ext cx="3728968" cy="2929078"/>
          </a:xfrm>
          <a:prstGeom prst="rect">
            <a:avLst/>
          </a:prstGeom>
          <a:effectLst>
            <a:outerShdw blurRad="203200" dist="38100" dir="2700000" algn="tl" rotWithShape="0">
              <a:prstClr val="black">
                <a:alpha val="40000"/>
              </a:prstClr>
            </a:outerShdw>
            <a:softEdge rad="31750"/>
          </a:effectLst>
        </p:spPr>
      </p:pic>
      <p:sp>
        <p:nvSpPr>
          <p:cNvPr id="15" name="TextBox 18" descr=" 9">
            <a:extLst>
              <a:ext uri="{FF2B5EF4-FFF2-40B4-BE49-F238E27FC236}">
                <a16:creationId xmlns:a16="http://schemas.microsoft.com/office/drawing/2014/main" id="{7D976027-CBFC-4E64-99D0-27B30E67BF85}"/>
              </a:ext>
            </a:extLst>
          </p:cNvPr>
          <p:cNvSpPr txBox="1">
            <a:spLocks noChangeArrowheads="1"/>
          </p:cNvSpPr>
          <p:nvPr/>
        </p:nvSpPr>
        <p:spPr bwMode="auto">
          <a:xfrm>
            <a:off x="4260084" y="3320622"/>
            <a:ext cx="3378388" cy="2800767"/>
          </a:xfrm>
          <a:prstGeom prst="rect">
            <a:avLst/>
          </a:prstGeom>
        </p:spPr>
        <p:txBody>
          <a:bodyPr wrap="square">
            <a:spAutoFit/>
          </a:bodyPr>
          <a:lstStyle>
            <a:defPPr>
              <a:defRPr lang="en-US"/>
            </a:defPPr>
            <a:lvl1pPr algn="ctr">
              <a:defRPr sz="1800" b="1"/>
            </a:lvl1pPr>
          </a:lstStyle>
          <a:p>
            <a:r>
              <a:rPr lang="en-US" altLang="en-US" sz="1600" dirty="0">
                <a:solidFill>
                  <a:schemeClr val="bg1"/>
                </a:solidFill>
              </a:rPr>
              <a:t>Solution F / Pascal Chretien </a:t>
            </a:r>
          </a:p>
          <a:p>
            <a:endParaRPr lang="en-US" altLang="en-US" sz="1600" dirty="0">
              <a:solidFill>
                <a:schemeClr val="bg1"/>
              </a:solidFill>
            </a:endParaRPr>
          </a:p>
          <a:p>
            <a:endParaRPr lang="en-US" altLang="en-US" sz="1600" dirty="0">
              <a:solidFill>
                <a:schemeClr val="bg1"/>
              </a:solidFill>
            </a:endParaRPr>
          </a:p>
          <a:p>
            <a:endParaRPr lang="en-US" altLang="en-US" sz="1600" dirty="0">
              <a:solidFill>
                <a:schemeClr val="bg1"/>
              </a:solidFill>
            </a:endParaRPr>
          </a:p>
          <a:p>
            <a:endParaRPr lang="en-US" altLang="en-US" sz="1600" dirty="0">
              <a:solidFill>
                <a:schemeClr val="bg1"/>
              </a:solidFill>
            </a:endParaRPr>
          </a:p>
          <a:p>
            <a:endParaRPr lang="en-US" altLang="en-US" sz="1600" dirty="0">
              <a:solidFill>
                <a:schemeClr val="bg1"/>
              </a:solidFill>
            </a:endParaRPr>
          </a:p>
          <a:p>
            <a:endParaRPr lang="en-US" altLang="en-US" sz="1600" dirty="0">
              <a:solidFill>
                <a:schemeClr val="bg1"/>
              </a:solidFill>
            </a:endParaRPr>
          </a:p>
          <a:p>
            <a:endParaRPr lang="en-US" altLang="en-US" sz="1600" dirty="0">
              <a:solidFill>
                <a:schemeClr val="bg1"/>
              </a:solidFill>
            </a:endParaRPr>
          </a:p>
          <a:p>
            <a:endParaRPr lang="en-US" altLang="en-US" sz="1600" dirty="0">
              <a:solidFill>
                <a:schemeClr val="bg1"/>
              </a:solidFill>
            </a:endParaRPr>
          </a:p>
          <a:p>
            <a:r>
              <a:rPr lang="en-US" sz="1600" i="1" dirty="0">
                <a:solidFill>
                  <a:schemeClr val="bg1"/>
                </a:solidFill>
              </a:rPr>
              <a:t>1</a:t>
            </a:r>
            <a:r>
              <a:rPr lang="en-US" sz="1600" i="1" baseline="30000" dirty="0">
                <a:solidFill>
                  <a:schemeClr val="bg1"/>
                </a:solidFill>
              </a:rPr>
              <a:t>st</a:t>
            </a:r>
            <a:r>
              <a:rPr lang="en-US" sz="1600" i="1" dirty="0">
                <a:solidFill>
                  <a:schemeClr val="bg1"/>
                </a:solidFill>
              </a:rPr>
              <a:t> Manned Electric </a:t>
            </a:r>
            <a:r>
              <a:rPr lang="en-US" altLang="en-US" sz="1600" i="1" dirty="0">
                <a:solidFill>
                  <a:schemeClr val="bg1"/>
                </a:solidFill>
              </a:rPr>
              <a:t>VTOL flight </a:t>
            </a:r>
          </a:p>
          <a:p>
            <a:r>
              <a:rPr lang="en-US" altLang="en-US" sz="1600" dirty="0">
                <a:solidFill>
                  <a:schemeClr val="bg1"/>
                </a:solidFill>
              </a:rPr>
              <a:t>(Aug. 4, 2011) </a:t>
            </a:r>
          </a:p>
        </p:txBody>
      </p:sp>
      <p:sp>
        <p:nvSpPr>
          <p:cNvPr id="16" name="Rectangle 15">
            <a:extLst>
              <a:ext uri="{FF2B5EF4-FFF2-40B4-BE49-F238E27FC236}">
                <a16:creationId xmlns:a16="http://schemas.microsoft.com/office/drawing/2014/main" id="{D8BFEF56-BC1D-47FA-96A2-3B8A05420FA4}"/>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spTree>
    <p:extLst>
      <p:ext uri="{BB962C8B-B14F-4D97-AF65-F5344CB8AC3E}">
        <p14:creationId xmlns:p14="http://schemas.microsoft.com/office/powerpoint/2010/main" val="479236542"/>
      </p:ext>
    </p:extLst>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VFS eVTOL Online Resources</a:t>
            </a:r>
          </a:p>
        </p:txBody>
      </p:sp>
      <p:sp>
        <p:nvSpPr>
          <p:cNvPr id="3" name="Content Placeholder 2"/>
          <p:cNvSpPr>
            <a:spLocks noGrp="1"/>
          </p:cNvSpPr>
          <p:nvPr>
            <p:ph idx="1"/>
          </p:nvPr>
        </p:nvSpPr>
        <p:spPr>
          <a:xfrm>
            <a:off x="97785" y="865301"/>
            <a:ext cx="11199283" cy="5549787"/>
          </a:xfrm>
        </p:spPr>
        <p:txBody>
          <a:bodyPr/>
          <a:lstStyle/>
          <a:p>
            <a:r>
              <a:rPr lang="en-US" dirty="0"/>
              <a:t>Electric VTOL News</a:t>
            </a:r>
          </a:p>
          <a:p>
            <a:pPr lvl="1"/>
            <a:r>
              <a:rPr lang="en-US" b="1" dirty="0"/>
              <a:t>www.eVTOL.news</a:t>
            </a:r>
            <a:r>
              <a:rPr lang="en-US" dirty="0"/>
              <a:t> (750+ aircraft concepts)</a:t>
            </a:r>
          </a:p>
          <a:p>
            <a:pPr lvl="1"/>
            <a:r>
              <a:rPr lang="en-US" dirty="0"/>
              <a:t>www.</a:t>
            </a:r>
            <a:r>
              <a:rPr lang="en-US" b="1" dirty="0"/>
              <a:t>facebook</a:t>
            </a:r>
            <a:r>
              <a:rPr lang="en-US" dirty="0"/>
              <a:t>.com/electricVTOL</a:t>
            </a:r>
          </a:p>
          <a:p>
            <a:pPr lvl="1"/>
            <a:r>
              <a:rPr lang="en-US" dirty="0"/>
              <a:t>www.</a:t>
            </a:r>
            <a:r>
              <a:rPr lang="en-US" b="1" dirty="0"/>
              <a:t>twitter</a:t>
            </a:r>
            <a:r>
              <a:rPr lang="en-US" dirty="0"/>
              <a:t>.com/electricVTOL</a:t>
            </a:r>
          </a:p>
          <a:p>
            <a:pPr lvl="1"/>
            <a:r>
              <a:rPr lang="en-US" dirty="0"/>
              <a:t>www.</a:t>
            </a:r>
            <a:r>
              <a:rPr lang="en-US" b="1" dirty="0"/>
              <a:t>youtube</a:t>
            </a:r>
            <a:r>
              <a:rPr lang="en-US" dirty="0"/>
              <a:t>.com/VTOLsociety</a:t>
            </a:r>
          </a:p>
          <a:p>
            <a:pPr lvl="1"/>
            <a:r>
              <a:rPr lang="en-US" dirty="0"/>
              <a:t>www.</a:t>
            </a:r>
            <a:r>
              <a:rPr lang="en-US" b="1" dirty="0"/>
              <a:t>instagram</a:t>
            </a:r>
            <a:r>
              <a:rPr lang="en-US" dirty="0"/>
              <a:t>.com/VTOLsociety</a:t>
            </a:r>
          </a:p>
          <a:p>
            <a:pPr lvl="1"/>
            <a:r>
              <a:rPr lang="en-US" dirty="0"/>
              <a:t>www.</a:t>
            </a:r>
            <a:r>
              <a:rPr lang="en-US" b="1" dirty="0"/>
              <a:t>vimeo</a:t>
            </a:r>
            <a:r>
              <a:rPr lang="en-US" dirty="0"/>
              <a:t>.com/VTOLsociety</a:t>
            </a:r>
          </a:p>
          <a:p>
            <a:pPr lvl="1"/>
            <a:r>
              <a:rPr lang="en-US" dirty="0"/>
              <a:t>www.</a:t>
            </a:r>
            <a:r>
              <a:rPr lang="en-US" b="1" dirty="0"/>
              <a:t>linkedin</a:t>
            </a:r>
            <a:r>
              <a:rPr lang="en-US" dirty="0"/>
              <a:t>.com/company/vtolsociety/</a:t>
            </a:r>
          </a:p>
          <a:p>
            <a:r>
              <a:rPr lang="en-US" dirty="0"/>
              <a:t>Also </a:t>
            </a:r>
          </a:p>
          <a:p>
            <a:pPr lvl="1"/>
            <a:r>
              <a:rPr lang="en-US" dirty="0"/>
              <a:t>Electric VTOL </a:t>
            </a:r>
            <a:r>
              <a:rPr lang="en-US" dirty="0" err="1"/>
              <a:t>eNewsletter</a:t>
            </a:r>
            <a:endParaRPr lang="en-US" dirty="0"/>
          </a:p>
          <a:p>
            <a:pPr lvl="1"/>
            <a:r>
              <a:rPr lang="en-US" dirty="0"/>
              <a:t>eVTOL News videos</a:t>
            </a:r>
          </a:p>
          <a:p>
            <a:pPr lvl="1"/>
            <a:r>
              <a:rPr lang="en-US" dirty="0"/>
              <a:t>eVTOL video presentations (250+ hours)</a:t>
            </a:r>
          </a:p>
          <a:p>
            <a:pPr lvl="1"/>
            <a:r>
              <a:rPr lang="en-US" dirty="0"/>
              <a:t>eVTOL short course videos (100+ hours)</a:t>
            </a:r>
          </a:p>
        </p:txBody>
      </p:sp>
      <p:pic>
        <p:nvPicPr>
          <p:cNvPr id="8" name="Picture 7">
            <a:extLst>
              <a:ext uri="{FF2B5EF4-FFF2-40B4-BE49-F238E27FC236}">
                <a16:creationId xmlns:a16="http://schemas.microsoft.com/office/drawing/2014/main" id="{019AE3C6-F50B-D652-D07D-D6F5A9B96B18}"/>
              </a:ext>
            </a:extLst>
          </p:cNvPr>
          <p:cNvPicPr>
            <a:picLocks noChangeAspect="1"/>
          </p:cNvPicPr>
          <p:nvPr/>
        </p:nvPicPr>
        <p:blipFill rotWithShape="1">
          <a:blip r:embed="rId2"/>
          <a:srcRect l="23616" r="23898"/>
          <a:stretch/>
        </p:blipFill>
        <p:spPr>
          <a:xfrm>
            <a:off x="7347277" y="865301"/>
            <a:ext cx="4603790" cy="5847556"/>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055253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4D31D-A5B3-4E67-A29D-AB9DF8DDBA95}"/>
              </a:ext>
            </a:extLst>
          </p:cNvPr>
          <p:cNvSpPr>
            <a:spLocks noGrp="1"/>
          </p:cNvSpPr>
          <p:nvPr>
            <p:ph type="title"/>
          </p:nvPr>
        </p:nvSpPr>
        <p:spPr>
          <a:xfrm>
            <a:off x="1839384" y="46185"/>
            <a:ext cx="8849783" cy="1143000"/>
          </a:xfrm>
        </p:spPr>
        <p:txBody>
          <a:bodyPr/>
          <a:lstStyle/>
          <a:p>
            <a:pPr>
              <a:lnSpc>
                <a:spcPts val="3600"/>
              </a:lnSpc>
            </a:pPr>
            <a:r>
              <a:rPr lang="en-US" sz="4000" b="1" kern="1200" dirty="0">
                <a:solidFill>
                  <a:srgbClr val="002060"/>
                </a:solidFill>
                <a:latin typeface="Calibri" pitchFamily="34" charset="0"/>
                <a:ea typeface="+mn-ea"/>
                <a:cs typeface="Calibri" pitchFamily="34" charset="0"/>
              </a:rPr>
              <a:t>The Electric VTOL News</a:t>
            </a:r>
            <a:br>
              <a:rPr lang="en-US" sz="4000" b="1" kern="1200" dirty="0">
                <a:solidFill>
                  <a:srgbClr val="002060"/>
                </a:solidFill>
                <a:latin typeface="Calibri" pitchFamily="34" charset="0"/>
                <a:ea typeface="+mn-ea"/>
                <a:cs typeface="Calibri" pitchFamily="34" charset="0"/>
              </a:rPr>
            </a:br>
            <a:r>
              <a:rPr lang="en-US" sz="3200" b="1" kern="1200" dirty="0">
                <a:solidFill>
                  <a:srgbClr val="002060"/>
                </a:solidFill>
                <a:latin typeface="Calibri" pitchFamily="34" charset="0"/>
                <a:ea typeface="+mn-ea"/>
                <a:cs typeface="Calibri" pitchFamily="34" charset="0"/>
              </a:rPr>
              <a:t>www.eVTOL.news</a:t>
            </a:r>
            <a:endParaRPr lang="en-US" sz="4000" b="1" kern="1200" dirty="0">
              <a:solidFill>
                <a:srgbClr val="002060"/>
              </a:solidFill>
              <a:latin typeface="Calibri" pitchFamily="34" charset="0"/>
              <a:ea typeface="+mn-ea"/>
              <a:cs typeface="Calibri" pitchFamily="34" charset="0"/>
            </a:endParaRPr>
          </a:p>
        </p:txBody>
      </p:sp>
      <p:sp>
        <p:nvSpPr>
          <p:cNvPr id="12" name="Content Placeholder 11">
            <a:extLst>
              <a:ext uri="{FF2B5EF4-FFF2-40B4-BE49-F238E27FC236}">
                <a16:creationId xmlns:a16="http://schemas.microsoft.com/office/drawing/2014/main" id="{E298A6D0-DEE1-49CC-9427-435C46B1F0DC}"/>
              </a:ext>
            </a:extLst>
          </p:cNvPr>
          <p:cNvSpPr>
            <a:spLocks noGrp="1"/>
          </p:cNvSpPr>
          <p:nvPr>
            <p:ph sz="half" idx="1"/>
          </p:nvPr>
        </p:nvSpPr>
        <p:spPr>
          <a:xfrm>
            <a:off x="463554" y="1304925"/>
            <a:ext cx="5973374" cy="52911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ts val="500"/>
              </a:spcBef>
            </a:pPr>
            <a:r>
              <a:rPr lang="en-US" dirty="0">
                <a:solidFill>
                  <a:srgbClr val="002060"/>
                </a:solidFill>
                <a:latin typeface="Calibri" pitchFamily="34" charset="0"/>
                <a:cs typeface="Calibri" pitchFamily="34" charset="0"/>
              </a:rPr>
              <a:t>World eVTOL Aircraft Directory</a:t>
            </a:r>
          </a:p>
          <a:p>
            <a:pPr lvl="1">
              <a:spcBef>
                <a:spcPts val="500"/>
              </a:spcBef>
            </a:pPr>
            <a:r>
              <a:rPr lang="en-US" dirty="0">
                <a:solidFill>
                  <a:srgbClr val="002060"/>
                </a:solidFill>
                <a:latin typeface="Calibri" pitchFamily="34" charset="0"/>
                <a:cs typeface="Calibri" pitchFamily="34" charset="0"/>
              </a:rPr>
              <a:t>Everything from the silly to the serious</a:t>
            </a:r>
          </a:p>
          <a:p>
            <a:pPr>
              <a:spcBef>
                <a:spcPts val="500"/>
              </a:spcBef>
            </a:pPr>
            <a:r>
              <a:rPr lang="en-US" u="sng" dirty="0">
                <a:solidFill>
                  <a:srgbClr val="002060"/>
                </a:solidFill>
                <a:latin typeface="Calibri" pitchFamily="34" charset="0"/>
                <a:cs typeface="Calibri" pitchFamily="34" charset="0"/>
              </a:rPr>
              <a:t>876</a:t>
            </a:r>
            <a:r>
              <a:rPr lang="en-US" dirty="0">
                <a:solidFill>
                  <a:srgbClr val="002060"/>
                </a:solidFill>
                <a:latin typeface="Calibri" pitchFamily="34" charset="0"/>
                <a:cs typeface="Calibri" pitchFamily="34" charset="0"/>
              </a:rPr>
              <a:t> aircraft Designs</a:t>
            </a:r>
            <a:r>
              <a:rPr lang="en-US" sz="1800" dirty="0">
                <a:solidFill>
                  <a:srgbClr val="002060"/>
                </a:solidFill>
                <a:latin typeface="Calibri" pitchFamily="34" charset="0"/>
                <a:cs typeface="Calibri" pitchFamily="34" charset="0"/>
              </a:rPr>
              <a:t> (as of Aug. 30, 2023)</a:t>
            </a:r>
          </a:p>
          <a:p>
            <a:pPr lvl="1">
              <a:spcBef>
                <a:spcPts val="500"/>
              </a:spcBef>
            </a:pPr>
            <a:r>
              <a:rPr lang="en-US" dirty="0">
                <a:solidFill>
                  <a:srgbClr val="002060"/>
                </a:solidFill>
                <a:latin typeface="Calibri" pitchFamily="34" charset="0"/>
                <a:cs typeface="Calibri" pitchFamily="34" charset="0"/>
              </a:rPr>
              <a:t>307 Vectored Thrust</a:t>
            </a:r>
          </a:p>
          <a:p>
            <a:pPr lvl="1">
              <a:spcBef>
                <a:spcPts val="500"/>
              </a:spcBef>
            </a:pPr>
            <a:r>
              <a:rPr lang="en-US" dirty="0">
                <a:solidFill>
                  <a:srgbClr val="002060"/>
                </a:solidFill>
                <a:latin typeface="Calibri" pitchFamily="34" charset="0"/>
                <a:cs typeface="Calibri" pitchFamily="34" charset="0"/>
              </a:rPr>
              <a:t>149 Lift + Cruise</a:t>
            </a:r>
          </a:p>
          <a:p>
            <a:pPr lvl="1">
              <a:spcBef>
                <a:spcPts val="500"/>
              </a:spcBef>
            </a:pPr>
            <a:r>
              <a:rPr lang="en-US" dirty="0">
                <a:solidFill>
                  <a:srgbClr val="002060"/>
                </a:solidFill>
                <a:latin typeface="Calibri" pitchFamily="34" charset="0"/>
                <a:cs typeface="Calibri" pitchFamily="34" charset="0"/>
              </a:rPr>
              <a:t>254 Wingless (multicopters)</a:t>
            </a:r>
          </a:p>
          <a:p>
            <a:pPr lvl="1">
              <a:spcBef>
                <a:spcPts val="500"/>
              </a:spcBef>
            </a:pPr>
            <a:r>
              <a:rPr lang="en-US" dirty="0">
                <a:solidFill>
                  <a:srgbClr val="002060"/>
                </a:solidFill>
                <a:latin typeface="Calibri" pitchFamily="34" charset="0"/>
                <a:cs typeface="Calibri" pitchFamily="34" charset="0"/>
              </a:rPr>
              <a:t>110 Hover Bikes/Flying Devices</a:t>
            </a:r>
          </a:p>
          <a:p>
            <a:pPr lvl="1">
              <a:spcBef>
                <a:spcPts val="500"/>
              </a:spcBef>
            </a:pPr>
            <a:r>
              <a:rPr lang="en-US" dirty="0">
                <a:solidFill>
                  <a:srgbClr val="002060"/>
                </a:solidFill>
                <a:latin typeface="Calibri" pitchFamily="34" charset="0"/>
                <a:cs typeface="Calibri" pitchFamily="34" charset="0"/>
              </a:rPr>
              <a:t>56 </a:t>
            </a:r>
            <a:r>
              <a:rPr lang="en-US" dirty="0" err="1">
                <a:solidFill>
                  <a:srgbClr val="002060"/>
                </a:solidFill>
                <a:latin typeface="Calibri" pitchFamily="34" charset="0"/>
                <a:cs typeface="Calibri" pitchFamily="34" charset="0"/>
              </a:rPr>
              <a:t>eHelos</a:t>
            </a:r>
            <a:r>
              <a:rPr lang="en-US" dirty="0">
                <a:solidFill>
                  <a:srgbClr val="002060"/>
                </a:solidFill>
                <a:latin typeface="Calibri" pitchFamily="34" charset="0"/>
                <a:cs typeface="Calibri" pitchFamily="34" charset="0"/>
              </a:rPr>
              <a:t> &amp; </a:t>
            </a:r>
            <a:r>
              <a:rPr lang="en-US" dirty="0" err="1">
                <a:solidFill>
                  <a:srgbClr val="002060"/>
                </a:solidFill>
                <a:latin typeface="Calibri" pitchFamily="34" charset="0"/>
                <a:cs typeface="Calibri" pitchFamily="34" charset="0"/>
              </a:rPr>
              <a:t>eGyros</a:t>
            </a:r>
            <a:endParaRPr lang="en-US" dirty="0">
              <a:solidFill>
                <a:srgbClr val="002060"/>
              </a:solidFill>
              <a:latin typeface="Calibri" pitchFamily="34" charset="0"/>
              <a:cs typeface="Calibri" pitchFamily="34" charset="0"/>
            </a:endParaRPr>
          </a:p>
          <a:p>
            <a:pPr>
              <a:spcBef>
                <a:spcPts val="500"/>
              </a:spcBef>
            </a:pPr>
            <a:r>
              <a:rPr lang="en-US" dirty="0">
                <a:solidFill>
                  <a:srgbClr val="002060"/>
                </a:solidFill>
                <a:latin typeface="Calibri" pitchFamily="34" charset="0"/>
                <a:cs typeface="Calibri" pitchFamily="34" charset="0"/>
              </a:rPr>
              <a:t>400+ eVTOL companies/designers</a:t>
            </a:r>
          </a:p>
          <a:p>
            <a:pPr>
              <a:spcBef>
                <a:spcPts val="500"/>
              </a:spcBef>
            </a:pPr>
            <a:r>
              <a:rPr lang="en-US" dirty="0">
                <a:solidFill>
                  <a:srgbClr val="002060"/>
                </a:solidFill>
                <a:latin typeface="Calibri" pitchFamily="34" charset="0"/>
                <a:cs typeface="Calibri" pitchFamily="34" charset="0"/>
              </a:rPr>
              <a:t>350+ </a:t>
            </a:r>
            <a:r>
              <a:rPr lang="en-US" i="1" dirty="0" err="1">
                <a:solidFill>
                  <a:srgbClr val="002060"/>
                </a:solidFill>
                <a:latin typeface="Calibri" pitchFamily="34" charset="0"/>
                <a:cs typeface="Calibri" pitchFamily="34" charset="0"/>
              </a:rPr>
              <a:t>Vertiflite</a:t>
            </a:r>
            <a:r>
              <a:rPr lang="en-US" dirty="0">
                <a:solidFill>
                  <a:srgbClr val="002060"/>
                </a:solidFill>
                <a:latin typeface="Calibri" pitchFamily="34" charset="0"/>
                <a:cs typeface="Calibri" pitchFamily="34" charset="0"/>
              </a:rPr>
              <a:t> articles on eVTOL</a:t>
            </a:r>
          </a:p>
          <a:p>
            <a:pPr>
              <a:spcBef>
                <a:spcPts val="500"/>
              </a:spcBef>
            </a:pPr>
            <a:r>
              <a:rPr lang="en-US" dirty="0">
                <a:solidFill>
                  <a:srgbClr val="002060"/>
                </a:solidFill>
                <a:latin typeface="Calibri" pitchFamily="34" charset="0"/>
                <a:cs typeface="Calibri" pitchFamily="34" charset="0"/>
              </a:rPr>
              <a:t>Newsletters, educational resources, etc.</a:t>
            </a:r>
          </a:p>
        </p:txBody>
      </p:sp>
      <p:pic>
        <p:nvPicPr>
          <p:cNvPr id="3" name="Picture 2" descr="A plane flying in the air&#10;&#10;Description automatically generated">
            <a:extLst>
              <a:ext uri="{FF2B5EF4-FFF2-40B4-BE49-F238E27FC236}">
                <a16:creationId xmlns:a16="http://schemas.microsoft.com/office/drawing/2014/main" id="{DC8788B6-8F1E-42C0-81F4-11FFECAFFB21}"/>
              </a:ext>
            </a:extLst>
          </p:cNvPr>
          <p:cNvPicPr>
            <a:picLocks noChangeAspect="1"/>
          </p:cNvPicPr>
          <p:nvPr/>
        </p:nvPicPr>
        <p:blipFill rotWithShape="1">
          <a:blip r:embed="rId2">
            <a:extLst>
              <a:ext uri="{28A0092B-C50C-407E-A947-70E740481C1C}">
                <a14:useLocalDpi xmlns:a14="http://schemas.microsoft.com/office/drawing/2010/main" val="0"/>
              </a:ext>
            </a:extLst>
          </a:blip>
          <a:srcRect t="587" b="2739"/>
          <a:stretch/>
        </p:blipFill>
        <p:spPr>
          <a:xfrm>
            <a:off x="7524598" y="1413782"/>
            <a:ext cx="4206240" cy="2439828"/>
          </a:xfrm>
          <a:prstGeom prst="rect">
            <a:avLst/>
          </a:prstGeom>
          <a:noFill/>
          <a:ln>
            <a:no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35156796-9EC2-0A35-6BD3-131661E3F47F}"/>
              </a:ext>
            </a:extLst>
          </p:cNvPr>
          <p:cNvPicPr>
            <a:picLocks noChangeAspect="1"/>
          </p:cNvPicPr>
          <p:nvPr/>
        </p:nvPicPr>
        <p:blipFill rotWithShape="1">
          <a:blip r:embed="rId3"/>
          <a:srcRect l="20415" t="26364" r="19513" b="19513"/>
          <a:stretch/>
        </p:blipFill>
        <p:spPr>
          <a:xfrm>
            <a:off x="7524598" y="4024652"/>
            <a:ext cx="4203848" cy="2525029"/>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043833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CCA0C-F9D7-EDC5-BEE7-0A44259EE65C}"/>
              </a:ext>
            </a:extLst>
          </p:cNvPr>
          <p:cNvSpPr>
            <a:spLocks noGrp="1"/>
          </p:cNvSpPr>
          <p:nvPr>
            <p:ph type="title"/>
          </p:nvPr>
        </p:nvSpPr>
        <p:spPr/>
        <p:txBody>
          <a:bodyPr/>
          <a:lstStyle/>
          <a:p>
            <a:endParaRPr lang="en-US"/>
          </a:p>
        </p:txBody>
      </p:sp>
      <p:pic>
        <p:nvPicPr>
          <p:cNvPr id="4098" name="Picture 2">
            <a:extLst>
              <a:ext uri="{FF2B5EF4-FFF2-40B4-BE49-F238E27FC236}">
                <a16:creationId xmlns:a16="http://schemas.microsoft.com/office/drawing/2014/main" id="{9400BE11-D487-44E6-9818-2A3A600D66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7755" y="989243"/>
            <a:ext cx="7936490" cy="578562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EC7C5C83-1059-616C-AE89-99FA53B05541}"/>
              </a:ext>
            </a:extLst>
          </p:cNvPr>
          <p:cNvCxnSpPr>
            <a:cxnSpLocks/>
          </p:cNvCxnSpPr>
          <p:nvPr/>
        </p:nvCxnSpPr>
        <p:spPr>
          <a:xfrm flipV="1">
            <a:off x="9913257" y="849086"/>
            <a:ext cx="834572" cy="674914"/>
          </a:xfrm>
          <a:prstGeom prst="straightConnector1">
            <a:avLst/>
          </a:prstGeom>
          <a:ln w="19050">
            <a:solidFill>
              <a:schemeClr val="accent2">
                <a:lumMod val="60000"/>
                <a:lumOff val="40000"/>
              </a:schemeClr>
            </a:solidFill>
            <a:tailEnd type="triangle" w="lg" len="lg"/>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63606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1D38D2B3-00DC-AFE1-5C2D-F750F2E16F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010" r="12604" b="8361"/>
          <a:stretch/>
        </p:blipFill>
        <p:spPr bwMode="auto">
          <a:xfrm>
            <a:off x="4059672" y="4210381"/>
            <a:ext cx="3822513" cy="24688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E4F5B0E-ECB4-4637-BE83-586E94C38880}"/>
              </a:ext>
            </a:extLst>
          </p:cNvPr>
          <p:cNvSpPr>
            <a:spLocks noGrp="1"/>
          </p:cNvSpPr>
          <p:nvPr>
            <p:ph type="title"/>
          </p:nvPr>
        </p:nvSpPr>
        <p:spPr>
          <a:xfrm>
            <a:off x="1756256" y="-50800"/>
            <a:ext cx="8849783" cy="1143000"/>
          </a:xfrm>
        </p:spPr>
        <p:txBody>
          <a:bodyPr/>
          <a:lstStyle/>
          <a:p>
            <a:r>
              <a:rPr lang="en-US" dirty="0"/>
              <a:t>5 Key Challenges for eVTOL for UAM</a:t>
            </a:r>
          </a:p>
        </p:txBody>
      </p:sp>
      <p:sp>
        <p:nvSpPr>
          <p:cNvPr id="3" name="Content Placeholder 2">
            <a:extLst>
              <a:ext uri="{FF2B5EF4-FFF2-40B4-BE49-F238E27FC236}">
                <a16:creationId xmlns:a16="http://schemas.microsoft.com/office/drawing/2014/main" id="{99E3C87E-E579-48FB-B978-4D65A8744236}"/>
              </a:ext>
            </a:extLst>
          </p:cNvPr>
          <p:cNvSpPr>
            <a:spLocks noGrp="1"/>
          </p:cNvSpPr>
          <p:nvPr>
            <p:ph idx="1"/>
          </p:nvPr>
        </p:nvSpPr>
        <p:spPr>
          <a:xfrm>
            <a:off x="268835" y="1005151"/>
            <a:ext cx="7374775" cy="2926077"/>
          </a:xfrm>
        </p:spPr>
        <p:txBody>
          <a:bodyPr/>
          <a:lstStyle/>
          <a:p>
            <a:pPr marL="514350" indent="-514350">
              <a:spcBef>
                <a:spcPts val="0"/>
              </a:spcBef>
              <a:buFont typeface="+mj-lt"/>
              <a:buAutoNum type="arabicPeriod"/>
            </a:pPr>
            <a:r>
              <a:rPr lang="en-US" sz="2400" b="1" dirty="0"/>
              <a:t>Technology</a:t>
            </a:r>
            <a:r>
              <a:rPr lang="en-US" sz="2400" dirty="0"/>
              <a:t>: batteries, motors, etc. for larger sizes, e.g. pilot + 4 </a:t>
            </a:r>
            <a:r>
              <a:rPr lang="en-US" sz="2400" dirty="0" err="1"/>
              <a:t>pax</a:t>
            </a:r>
            <a:endParaRPr lang="en-US" sz="2400" dirty="0"/>
          </a:p>
          <a:p>
            <a:pPr marL="514350" indent="-514350">
              <a:spcBef>
                <a:spcPts val="0"/>
              </a:spcBef>
              <a:buFont typeface="+mj-lt"/>
              <a:buAutoNum type="arabicPeriod"/>
            </a:pPr>
            <a:r>
              <a:rPr lang="en-US" sz="2400" b="1" dirty="0"/>
              <a:t>Infrastructure</a:t>
            </a:r>
            <a:r>
              <a:rPr lang="en-US" sz="2400" dirty="0"/>
              <a:t>: physical and ATM/UTM</a:t>
            </a:r>
          </a:p>
          <a:p>
            <a:pPr marL="514350" indent="-514350">
              <a:spcBef>
                <a:spcPts val="0"/>
              </a:spcBef>
              <a:buFont typeface="+mj-lt"/>
              <a:buAutoNum type="arabicPeriod"/>
            </a:pPr>
            <a:r>
              <a:rPr lang="en-US" sz="2400" b="1" dirty="0"/>
              <a:t>Workforce</a:t>
            </a:r>
            <a:r>
              <a:rPr lang="en-US" sz="2400" dirty="0"/>
              <a:t>: Engineers, Pilot shortage vs. autonomy, etc.</a:t>
            </a:r>
          </a:p>
          <a:p>
            <a:pPr marL="514350" indent="-514350">
              <a:spcBef>
                <a:spcPts val="0"/>
              </a:spcBef>
              <a:buFont typeface="+mj-lt"/>
              <a:buAutoNum type="arabicPeriod"/>
            </a:pPr>
            <a:r>
              <a:rPr lang="en-US" sz="2400" b="1" dirty="0"/>
              <a:t>Standards &amp; Regulations</a:t>
            </a:r>
            <a:r>
              <a:rPr lang="en-US" sz="2400" dirty="0"/>
              <a:t>: in development</a:t>
            </a:r>
          </a:p>
          <a:p>
            <a:pPr marL="514350" indent="-514350">
              <a:spcBef>
                <a:spcPts val="0"/>
              </a:spcBef>
              <a:buFont typeface="+mj-lt"/>
              <a:buAutoNum type="arabicPeriod"/>
            </a:pPr>
            <a:r>
              <a:rPr lang="en-US" sz="2400" b="1" dirty="0"/>
              <a:t>Public acceptance</a:t>
            </a:r>
            <a:r>
              <a:rPr lang="en-US" sz="2400" dirty="0"/>
              <a:t>: safety, noise, NIMBY</a:t>
            </a:r>
          </a:p>
          <a:p>
            <a:pPr marL="0" indent="0">
              <a:buNone/>
            </a:pPr>
            <a:r>
              <a:rPr lang="en-US" sz="2400" b="1" i="1" dirty="0"/>
              <a:t>vs. rush for first-mover advantage &amp; economic viability!</a:t>
            </a:r>
          </a:p>
        </p:txBody>
      </p:sp>
      <p:grpSp>
        <p:nvGrpSpPr>
          <p:cNvPr id="24" name="Group 23">
            <a:extLst>
              <a:ext uri="{FF2B5EF4-FFF2-40B4-BE49-F238E27FC236}">
                <a16:creationId xmlns:a16="http://schemas.microsoft.com/office/drawing/2014/main" id="{A6FF34EA-D03D-4878-A1A4-C787243F69C4}"/>
              </a:ext>
            </a:extLst>
          </p:cNvPr>
          <p:cNvGrpSpPr/>
          <p:nvPr/>
        </p:nvGrpSpPr>
        <p:grpSpPr>
          <a:xfrm>
            <a:off x="7550761" y="1040433"/>
            <a:ext cx="4487382" cy="2799485"/>
            <a:chOff x="6874579" y="822807"/>
            <a:chExt cx="5077169" cy="3179035"/>
          </a:xfrm>
        </p:grpSpPr>
        <p:pic>
          <p:nvPicPr>
            <p:cNvPr id="14340" name="Picture 4" descr="An aerial rendering shows a busy SKYPORT atop a building in a twilight urban setting - Gannett Fleming.">
              <a:extLst>
                <a:ext uri="{FF2B5EF4-FFF2-40B4-BE49-F238E27FC236}">
                  <a16:creationId xmlns:a16="http://schemas.microsoft.com/office/drawing/2014/main" id="{13CEDB34-DD39-4DD5-8F57-44F1FB87CCA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74579" y="822807"/>
              <a:ext cx="5077169" cy="317903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C7033D7-8AE6-4F28-A453-47285E90FFDE}"/>
                </a:ext>
              </a:extLst>
            </p:cNvPr>
            <p:cNvSpPr txBox="1"/>
            <p:nvPr/>
          </p:nvSpPr>
          <p:spPr>
            <a:xfrm>
              <a:off x="7947857" y="879923"/>
              <a:ext cx="2930611" cy="307777"/>
            </a:xfrm>
            <a:prstGeom prst="rect">
              <a:avLst/>
            </a:prstGeom>
            <a:noFill/>
          </p:spPr>
          <p:txBody>
            <a:bodyPr wrap="none" rtlCol="0">
              <a:spAutoFit/>
            </a:bodyPr>
            <a:lstStyle/>
            <a:p>
              <a:r>
                <a:rPr lang="en-US" dirty="0">
                  <a:solidFill>
                    <a:schemeClr val="bg1"/>
                  </a:solidFill>
                </a:rPr>
                <a:t>Gannett Fleming </a:t>
              </a:r>
              <a:r>
                <a:rPr lang="en-US" dirty="0" err="1">
                  <a:solidFill>
                    <a:schemeClr val="bg1"/>
                  </a:solidFill>
                </a:rPr>
                <a:t>Skyport</a:t>
              </a:r>
              <a:r>
                <a:rPr lang="en-US" dirty="0">
                  <a:solidFill>
                    <a:schemeClr val="bg1"/>
                  </a:solidFill>
                </a:rPr>
                <a:t> concept </a:t>
              </a:r>
            </a:p>
          </p:txBody>
        </p:sp>
      </p:grpSp>
      <p:sp>
        <p:nvSpPr>
          <p:cNvPr id="29" name="TextBox 28">
            <a:extLst>
              <a:ext uri="{FF2B5EF4-FFF2-40B4-BE49-F238E27FC236}">
                <a16:creationId xmlns:a16="http://schemas.microsoft.com/office/drawing/2014/main" id="{7FB4D202-A662-4564-A3E6-A5409B022544}"/>
              </a:ext>
            </a:extLst>
          </p:cNvPr>
          <p:cNvSpPr txBox="1"/>
          <p:nvPr/>
        </p:nvSpPr>
        <p:spPr>
          <a:xfrm>
            <a:off x="4217987" y="4253329"/>
            <a:ext cx="3838575" cy="523220"/>
          </a:xfrm>
          <a:prstGeom prst="rect">
            <a:avLst/>
          </a:prstGeom>
          <a:noFill/>
        </p:spPr>
        <p:txBody>
          <a:bodyPr wrap="square" rtlCol="0">
            <a:spAutoFit/>
          </a:bodyPr>
          <a:lstStyle/>
          <a:p>
            <a:pPr algn="ctr"/>
            <a:r>
              <a:rPr lang="en-US" b="1" dirty="0"/>
              <a:t>Archer 2-seat Maker</a:t>
            </a:r>
            <a:br>
              <a:rPr lang="en-US" b="1" dirty="0"/>
            </a:br>
            <a:endParaRPr lang="en-US" b="1" dirty="0"/>
          </a:p>
        </p:txBody>
      </p:sp>
      <p:pic>
        <p:nvPicPr>
          <p:cNvPr id="5" name="Picture 4">
            <a:extLst>
              <a:ext uri="{FF2B5EF4-FFF2-40B4-BE49-F238E27FC236}">
                <a16:creationId xmlns:a16="http://schemas.microsoft.com/office/drawing/2014/main" id="{9BD136C7-26BC-1791-5153-160086E6C6B6}"/>
              </a:ext>
            </a:extLst>
          </p:cNvPr>
          <p:cNvPicPr>
            <a:picLocks noChangeAspect="1"/>
          </p:cNvPicPr>
          <p:nvPr/>
        </p:nvPicPr>
        <p:blipFill>
          <a:blip r:embed="rId5"/>
          <a:stretch>
            <a:fillRect/>
          </a:stretch>
        </p:blipFill>
        <p:spPr>
          <a:xfrm>
            <a:off x="8097309" y="4210381"/>
            <a:ext cx="3950208" cy="2468880"/>
          </a:xfrm>
          <a:prstGeom prst="rect">
            <a:avLst/>
          </a:prstGeom>
          <a:noFill/>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D909ECD-FABE-E7AE-A6D9-667670F2EE7B}"/>
              </a:ext>
            </a:extLst>
          </p:cNvPr>
          <p:cNvSpPr txBox="1"/>
          <p:nvPr/>
        </p:nvSpPr>
        <p:spPr>
          <a:xfrm>
            <a:off x="8199568" y="4292426"/>
            <a:ext cx="3838575" cy="523220"/>
          </a:xfrm>
          <a:prstGeom prst="rect">
            <a:avLst/>
          </a:prstGeom>
          <a:noFill/>
        </p:spPr>
        <p:txBody>
          <a:bodyPr wrap="square" rtlCol="0">
            <a:spAutoFit/>
          </a:bodyPr>
          <a:lstStyle/>
          <a:p>
            <a:pPr algn="ctr"/>
            <a:r>
              <a:rPr lang="en-US" b="1" dirty="0"/>
              <a:t>Joby 5-seat eVTOL</a:t>
            </a:r>
            <a:br>
              <a:rPr lang="en-US" b="1" dirty="0"/>
            </a:br>
            <a:endParaRPr lang="en-US" b="1" dirty="0"/>
          </a:p>
        </p:txBody>
      </p:sp>
      <p:pic>
        <p:nvPicPr>
          <p:cNvPr id="7" name="Picture 6" descr="EHang nets single largest eVTOL commitment in Indonesia | News | Flight  Global">
            <a:extLst>
              <a:ext uri="{FF2B5EF4-FFF2-40B4-BE49-F238E27FC236}">
                <a16:creationId xmlns:a16="http://schemas.microsoft.com/office/drawing/2014/main" id="{28251611-F0AC-C060-6C47-1B5EAAFC91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3863" y="4210381"/>
            <a:ext cx="3706748" cy="24688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68B12AE-BCB8-5CAB-F12E-39302244E3B3}"/>
              </a:ext>
            </a:extLst>
          </p:cNvPr>
          <p:cNvSpPr txBox="1"/>
          <p:nvPr/>
        </p:nvSpPr>
        <p:spPr>
          <a:xfrm>
            <a:off x="153857" y="4263586"/>
            <a:ext cx="3838575" cy="523220"/>
          </a:xfrm>
          <a:prstGeom prst="rect">
            <a:avLst/>
          </a:prstGeom>
          <a:noFill/>
        </p:spPr>
        <p:txBody>
          <a:bodyPr wrap="square" rtlCol="0">
            <a:spAutoFit/>
          </a:bodyPr>
          <a:lstStyle/>
          <a:p>
            <a:pPr algn="ctr"/>
            <a:r>
              <a:rPr lang="en-US" b="1" dirty="0" err="1"/>
              <a:t>EHang</a:t>
            </a:r>
            <a:r>
              <a:rPr lang="en-US" b="1" dirty="0"/>
              <a:t> 2-seat EH216-S</a:t>
            </a:r>
            <a:br>
              <a:rPr lang="en-US" b="1" dirty="0"/>
            </a:br>
            <a:endParaRPr lang="en-US" b="1" dirty="0"/>
          </a:p>
        </p:txBody>
      </p:sp>
    </p:spTree>
    <p:extLst>
      <p:ext uri="{BB962C8B-B14F-4D97-AF65-F5344CB8AC3E}">
        <p14:creationId xmlns:p14="http://schemas.microsoft.com/office/powerpoint/2010/main" val="259124187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BE95-AC98-4ACC-97A9-455D50DF2B56}"/>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kern="1200" dirty="0">
                <a:solidFill>
                  <a:srgbClr val="002060"/>
                </a:solidFill>
                <a:latin typeface="Calibri" pitchFamily="34" charset="0"/>
                <a:ea typeface="+mn-ea"/>
                <a:cs typeface="Calibri" pitchFamily="34" charset="0"/>
              </a:rPr>
              <a:t>Where We </a:t>
            </a:r>
            <a:r>
              <a:rPr lang="en-US" sz="4000" b="1" kern="1200" dirty="0">
                <a:solidFill>
                  <a:srgbClr val="002060"/>
                </a:solidFill>
                <a:latin typeface="Calibri" pitchFamily="34" charset="0"/>
                <a:cs typeface="Calibri" pitchFamily="34" charset="0"/>
              </a:rPr>
              <a:t>Are </a:t>
            </a:r>
            <a:r>
              <a:rPr lang="en-US" sz="4000" b="1" kern="1200" dirty="0">
                <a:solidFill>
                  <a:srgbClr val="002060"/>
                </a:solidFill>
                <a:latin typeface="Calibri" pitchFamily="34" charset="0"/>
                <a:ea typeface="+mn-ea"/>
                <a:cs typeface="Calibri" pitchFamily="34" charset="0"/>
              </a:rPr>
              <a:t>Now</a:t>
            </a:r>
          </a:p>
        </p:txBody>
      </p:sp>
      <p:pic>
        <p:nvPicPr>
          <p:cNvPr id="6" name="Picture 4" descr=" 3076">
            <a:extLst>
              <a:ext uri="{FF2B5EF4-FFF2-40B4-BE49-F238E27FC236}">
                <a16:creationId xmlns:a16="http://schemas.microsoft.com/office/drawing/2014/main" id="{40A17FFB-BDAE-4C3D-AA0F-DAC4999A6B4F}"/>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22817" y="4502329"/>
            <a:ext cx="2824172" cy="19539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view Image">
            <a:extLst>
              <a:ext uri="{FF2B5EF4-FFF2-40B4-BE49-F238E27FC236}">
                <a16:creationId xmlns:a16="http://schemas.microsoft.com/office/drawing/2014/main" id="{DF0AC4CB-4FA0-4F58-A1A3-426D7F4A77A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95544" y="1179832"/>
            <a:ext cx="2614784" cy="1894699"/>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2078" name="Picture 14" descr="Image result for volocopter daimler benz demonstration flight">
            <a:extLst>
              <a:ext uri="{FF2B5EF4-FFF2-40B4-BE49-F238E27FC236}">
                <a16:creationId xmlns:a16="http://schemas.microsoft.com/office/drawing/2014/main" id="{A4B97B75-8B1C-4931-A6E0-E59C0BCC0F1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77994" y="4502329"/>
            <a:ext cx="2984416" cy="1953992"/>
          </a:xfrm>
          <a:prstGeom prst="rect">
            <a:avLst/>
          </a:prstGeom>
          <a:noFill/>
          <a:ln w="38100">
            <a:solidFill>
              <a:srgbClr val="002060"/>
            </a:solidFill>
          </a:ln>
          <a:extLst>
            <a:ext uri="{909E8E84-426E-40DD-AFC4-6F175D3DCCD1}">
              <a14:hiddenFill xmlns:a14="http://schemas.microsoft.com/office/drawing/2010/main">
                <a:solidFill>
                  <a:srgbClr val="FFFFFF"/>
                </a:solidFill>
              </a14:hiddenFill>
            </a:ext>
          </a:extLst>
        </p:spPr>
      </p:pic>
      <p:pic>
        <p:nvPicPr>
          <p:cNvPr id="66" name="Picture 18" descr="Image result for airbus h160">
            <a:extLst>
              <a:ext uri="{FF2B5EF4-FFF2-40B4-BE49-F238E27FC236}">
                <a16:creationId xmlns:a16="http://schemas.microsoft.com/office/drawing/2014/main" id="{CCC3CCCC-6F8E-4C82-96AE-48DCD7D1412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33867" y="1085022"/>
            <a:ext cx="2891750" cy="194767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2" descr="Related image">
            <a:extLst>
              <a:ext uri="{FF2B5EF4-FFF2-40B4-BE49-F238E27FC236}">
                <a16:creationId xmlns:a16="http://schemas.microsoft.com/office/drawing/2014/main" id="{8523E346-AFDF-4B8C-A5BB-098AD873C6C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9002" y="1179832"/>
            <a:ext cx="2842049" cy="1894699"/>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73D09D0-09F1-430D-8B53-E88B8D33E64B}"/>
              </a:ext>
            </a:extLst>
          </p:cNvPr>
          <p:cNvSpPr txBox="1"/>
          <p:nvPr/>
        </p:nvSpPr>
        <p:spPr>
          <a:xfrm>
            <a:off x="934864" y="3537067"/>
            <a:ext cx="1508746" cy="400110"/>
          </a:xfrm>
          <a:prstGeom prst="rect">
            <a:avLst/>
          </a:prstGeom>
          <a:noFill/>
        </p:spPr>
        <p:txBody>
          <a:bodyPr wrap="none" rtlCol="0">
            <a:spAutoFit/>
          </a:bodyPr>
          <a:lstStyle/>
          <a:p>
            <a:r>
              <a:rPr lang="en-US" sz="2000" b="1" dirty="0">
                <a:solidFill>
                  <a:srgbClr val="002060"/>
                </a:solidFill>
              </a:rPr>
              <a:t>First hover</a:t>
            </a:r>
          </a:p>
        </p:txBody>
      </p:sp>
      <p:sp>
        <p:nvSpPr>
          <p:cNvPr id="72" name="TextBox 71">
            <a:extLst>
              <a:ext uri="{FF2B5EF4-FFF2-40B4-BE49-F238E27FC236}">
                <a16:creationId xmlns:a16="http://schemas.microsoft.com/office/drawing/2014/main" id="{8FCE8E38-F970-4328-8ED9-665E0D3C54BD}"/>
              </a:ext>
            </a:extLst>
          </p:cNvPr>
          <p:cNvSpPr txBox="1"/>
          <p:nvPr/>
        </p:nvSpPr>
        <p:spPr>
          <a:xfrm>
            <a:off x="3519165" y="3537067"/>
            <a:ext cx="2462534" cy="400110"/>
          </a:xfrm>
          <a:prstGeom prst="rect">
            <a:avLst/>
          </a:prstGeom>
          <a:noFill/>
        </p:spPr>
        <p:txBody>
          <a:bodyPr wrap="none" rtlCol="0">
            <a:spAutoFit/>
          </a:bodyPr>
          <a:lstStyle/>
          <a:p>
            <a:r>
              <a:rPr lang="en-US" sz="2000" b="1" u="sng" dirty="0">
                <a:solidFill>
                  <a:srgbClr val="002060"/>
                </a:solidFill>
              </a:rPr>
              <a:t>First public demos</a:t>
            </a:r>
          </a:p>
        </p:txBody>
      </p:sp>
      <p:sp>
        <p:nvSpPr>
          <p:cNvPr id="73" name="TextBox 72">
            <a:extLst>
              <a:ext uri="{FF2B5EF4-FFF2-40B4-BE49-F238E27FC236}">
                <a16:creationId xmlns:a16="http://schemas.microsoft.com/office/drawing/2014/main" id="{5400AC5B-65D0-4896-A77E-C957A8E3D2A9}"/>
              </a:ext>
            </a:extLst>
          </p:cNvPr>
          <p:cNvSpPr txBox="1"/>
          <p:nvPr/>
        </p:nvSpPr>
        <p:spPr>
          <a:xfrm>
            <a:off x="6689213" y="3537067"/>
            <a:ext cx="2209259" cy="400110"/>
          </a:xfrm>
          <a:prstGeom prst="rect">
            <a:avLst/>
          </a:prstGeom>
          <a:noFill/>
        </p:spPr>
        <p:txBody>
          <a:bodyPr wrap="none" rtlCol="0">
            <a:spAutoFit/>
          </a:bodyPr>
          <a:lstStyle/>
          <a:p>
            <a:r>
              <a:rPr lang="en-US" sz="2000" b="1" dirty="0">
                <a:solidFill>
                  <a:srgbClr val="002060"/>
                </a:solidFill>
              </a:rPr>
              <a:t>Capable product</a:t>
            </a:r>
          </a:p>
        </p:txBody>
      </p:sp>
      <p:sp>
        <p:nvSpPr>
          <p:cNvPr id="74" name="TextBox 73">
            <a:extLst>
              <a:ext uri="{FF2B5EF4-FFF2-40B4-BE49-F238E27FC236}">
                <a16:creationId xmlns:a16="http://schemas.microsoft.com/office/drawing/2014/main" id="{F9C66E52-E129-465C-9731-66F4C1445ED8}"/>
              </a:ext>
            </a:extLst>
          </p:cNvPr>
          <p:cNvSpPr txBox="1"/>
          <p:nvPr/>
        </p:nvSpPr>
        <p:spPr>
          <a:xfrm>
            <a:off x="9499098" y="3537067"/>
            <a:ext cx="2438488" cy="400110"/>
          </a:xfrm>
          <a:prstGeom prst="rect">
            <a:avLst/>
          </a:prstGeom>
          <a:noFill/>
        </p:spPr>
        <p:txBody>
          <a:bodyPr wrap="none" rtlCol="0">
            <a:spAutoFit/>
          </a:bodyPr>
          <a:lstStyle/>
          <a:p>
            <a:r>
              <a:rPr lang="en-US" sz="2000" b="1" dirty="0">
                <a:solidFill>
                  <a:srgbClr val="002060"/>
                </a:solidFill>
              </a:rPr>
              <a:t>Advanced product</a:t>
            </a:r>
          </a:p>
        </p:txBody>
      </p:sp>
      <p:sp>
        <p:nvSpPr>
          <p:cNvPr id="3" name="TextBox 2">
            <a:extLst>
              <a:ext uri="{FF2B5EF4-FFF2-40B4-BE49-F238E27FC236}">
                <a16:creationId xmlns:a16="http://schemas.microsoft.com/office/drawing/2014/main" id="{F1B07A73-8FB6-47E8-A94C-458ABC591752}"/>
              </a:ext>
            </a:extLst>
          </p:cNvPr>
          <p:cNvSpPr txBox="1"/>
          <p:nvPr/>
        </p:nvSpPr>
        <p:spPr>
          <a:xfrm>
            <a:off x="99002" y="3086098"/>
            <a:ext cx="3017519" cy="276999"/>
          </a:xfrm>
          <a:prstGeom prst="rect">
            <a:avLst/>
          </a:prstGeom>
          <a:noFill/>
        </p:spPr>
        <p:txBody>
          <a:bodyPr wrap="square" rtlCol="0">
            <a:spAutoFit/>
          </a:bodyPr>
          <a:lstStyle/>
          <a:p>
            <a:pPr algn="ctr"/>
            <a:r>
              <a:rPr lang="en-US" sz="1200" dirty="0"/>
              <a:t>1907 </a:t>
            </a:r>
            <a:r>
              <a:rPr lang="en-US" sz="1200" dirty="0" err="1"/>
              <a:t>Cornu</a:t>
            </a:r>
            <a:r>
              <a:rPr lang="en-US" sz="1200" dirty="0"/>
              <a:t> (Lisieux, France)</a:t>
            </a:r>
          </a:p>
        </p:txBody>
      </p:sp>
      <p:sp>
        <p:nvSpPr>
          <p:cNvPr id="17" name="TextBox 16">
            <a:extLst>
              <a:ext uri="{FF2B5EF4-FFF2-40B4-BE49-F238E27FC236}">
                <a16:creationId xmlns:a16="http://schemas.microsoft.com/office/drawing/2014/main" id="{BB96FE31-5453-466B-9C23-C1337760B8B7}"/>
              </a:ext>
            </a:extLst>
          </p:cNvPr>
          <p:cNvSpPr txBox="1"/>
          <p:nvPr/>
        </p:nvSpPr>
        <p:spPr>
          <a:xfrm>
            <a:off x="3095544" y="3086098"/>
            <a:ext cx="2776224" cy="461665"/>
          </a:xfrm>
          <a:prstGeom prst="rect">
            <a:avLst/>
          </a:prstGeom>
          <a:noFill/>
        </p:spPr>
        <p:txBody>
          <a:bodyPr wrap="square" rtlCol="0">
            <a:spAutoFit/>
          </a:bodyPr>
          <a:lstStyle/>
          <a:p>
            <a:pPr algn="ctr"/>
            <a:r>
              <a:rPr lang="en-US" sz="1200" dirty="0">
                <a:solidFill>
                  <a:srgbClr val="002060"/>
                </a:solidFill>
              </a:rPr>
              <a:t>1938 </a:t>
            </a:r>
            <a:r>
              <a:rPr lang="en-US" sz="1200" dirty="0" err="1">
                <a:solidFill>
                  <a:srgbClr val="002060"/>
                </a:solidFill>
              </a:rPr>
              <a:t>Fw</a:t>
            </a:r>
            <a:r>
              <a:rPr lang="en-US" sz="1200" dirty="0">
                <a:solidFill>
                  <a:srgbClr val="002060"/>
                </a:solidFill>
              </a:rPr>
              <a:t> 61 </a:t>
            </a:r>
            <a:br>
              <a:rPr lang="en-US" sz="1200" dirty="0">
                <a:solidFill>
                  <a:srgbClr val="002060"/>
                </a:solidFill>
              </a:rPr>
            </a:br>
            <a:r>
              <a:rPr lang="en-US" sz="1200" dirty="0" err="1">
                <a:solidFill>
                  <a:srgbClr val="002060"/>
                </a:solidFill>
              </a:rPr>
              <a:t>Deutschlandhalle</a:t>
            </a:r>
            <a:r>
              <a:rPr lang="en-US" sz="1200" dirty="0">
                <a:solidFill>
                  <a:srgbClr val="002060"/>
                </a:solidFill>
              </a:rPr>
              <a:t> (Bremen)</a:t>
            </a:r>
          </a:p>
        </p:txBody>
      </p:sp>
      <p:sp>
        <p:nvSpPr>
          <p:cNvPr id="18" name="TextBox 17">
            <a:extLst>
              <a:ext uri="{FF2B5EF4-FFF2-40B4-BE49-F238E27FC236}">
                <a16:creationId xmlns:a16="http://schemas.microsoft.com/office/drawing/2014/main" id="{6262AD6F-991D-4051-8653-9F95B7B82072}"/>
              </a:ext>
            </a:extLst>
          </p:cNvPr>
          <p:cNvSpPr txBox="1"/>
          <p:nvPr/>
        </p:nvSpPr>
        <p:spPr>
          <a:xfrm>
            <a:off x="6278482" y="3086098"/>
            <a:ext cx="2626360" cy="276999"/>
          </a:xfrm>
          <a:prstGeom prst="rect">
            <a:avLst/>
          </a:prstGeom>
          <a:noFill/>
        </p:spPr>
        <p:txBody>
          <a:bodyPr wrap="square" rtlCol="0">
            <a:spAutoFit/>
          </a:bodyPr>
          <a:lstStyle/>
          <a:p>
            <a:pPr algn="ctr"/>
            <a:r>
              <a:rPr lang="en-US" sz="1200" dirty="0"/>
              <a:t>1953 Sud-Ouest Djinn first flight</a:t>
            </a:r>
          </a:p>
        </p:txBody>
      </p:sp>
      <p:sp>
        <p:nvSpPr>
          <p:cNvPr id="19" name="TextBox 18">
            <a:extLst>
              <a:ext uri="{FF2B5EF4-FFF2-40B4-BE49-F238E27FC236}">
                <a16:creationId xmlns:a16="http://schemas.microsoft.com/office/drawing/2014/main" id="{D825B5AE-C732-42C3-B007-14F3E2F609C4}"/>
              </a:ext>
            </a:extLst>
          </p:cNvPr>
          <p:cNvSpPr txBox="1"/>
          <p:nvPr/>
        </p:nvSpPr>
        <p:spPr>
          <a:xfrm>
            <a:off x="9361859" y="3086098"/>
            <a:ext cx="2676152" cy="276999"/>
          </a:xfrm>
          <a:prstGeom prst="rect">
            <a:avLst/>
          </a:prstGeom>
          <a:noFill/>
        </p:spPr>
        <p:txBody>
          <a:bodyPr wrap="square" rtlCol="0">
            <a:spAutoFit/>
          </a:bodyPr>
          <a:lstStyle/>
          <a:p>
            <a:pPr algn="ctr"/>
            <a:r>
              <a:rPr lang="en-US" sz="1200" dirty="0"/>
              <a:t>2020 H160 (Marignane)</a:t>
            </a:r>
          </a:p>
        </p:txBody>
      </p:sp>
      <p:sp>
        <p:nvSpPr>
          <p:cNvPr id="20" name="TextBox 19">
            <a:extLst>
              <a:ext uri="{FF2B5EF4-FFF2-40B4-BE49-F238E27FC236}">
                <a16:creationId xmlns:a16="http://schemas.microsoft.com/office/drawing/2014/main" id="{1AC690D1-AB4B-4058-A858-557F16A85DFC}"/>
              </a:ext>
            </a:extLst>
          </p:cNvPr>
          <p:cNvSpPr txBox="1"/>
          <p:nvPr/>
        </p:nvSpPr>
        <p:spPr>
          <a:xfrm>
            <a:off x="152861" y="3953031"/>
            <a:ext cx="2907549" cy="461665"/>
          </a:xfrm>
          <a:prstGeom prst="rect">
            <a:avLst/>
          </a:prstGeom>
          <a:noFill/>
        </p:spPr>
        <p:txBody>
          <a:bodyPr wrap="square" rtlCol="0">
            <a:spAutoFit/>
          </a:bodyPr>
          <a:lstStyle/>
          <a:p>
            <a:pPr algn="ctr"/>
            <a:r>
              <a:rPr lang="en-US" sz="1200" dirty="0"/>
              <a:t>2011 e-Volo VC1 </a:t>
            </a:r>
            <a:br>
              <a:rPr lang="en-US" sz="1200" dirty="0"/>
            </a:br>
            <a:r>
              <a:rPr lang="en-US" sz="1200" dirty="0"/>
              <a:t>(Karlsruhe, Germany)</a:t>
            </a:r>
          </a:p>
        </p:txBody>
      </p:sp>
      <p:sp>
        <p:nvSpPr>
          <p:cNvPr id="21" name="TextBox 20">
            <a:extLst>
              <a:ext uri="{FF2B5EF4-FFF2-40B4-BE49-F238E27FC236}">
                <a16:creationId xmlns:a16="http://schemas.microsoft.com/office/drawing/2014/main" id="{DAEC6C00-F236-4282-9F7E-95D45EF5E88C}"/>
              </a:ext>
            </a:extLst>
          </p:cNvPr>
          <p:cNvSpPr txBox="1"/>
          <p:nvPr/>
        </p:nvSpPr>
        <p:spPr>
          <a:xfrm>
            <a:off x="3191752" y="3953031"/>
            <a:ext cx="3086730" cy="461665"/>
          </a:xfrm>
          <a:prstGeom prst="rect">
            <a:avLst/>
          </a:prstGeom>
          <a:noFill/>
        </p:spPr>
        <p:txBody>
          <a:bodyPr wrap="square" rtlCol="0">
            <a:spAutoFit/>
          </a:bodyPr>
          <a:lstStyle/>
          <a:p>
            <a:pPr algn="ctr"/>
            <a:r>
              <a:rPr lang="en-US" sz="1200" dirty="0">
                <a:solidFill>
                  <a:srgbClr val="002060"/>
                </a:solidFill>
              </a:rPr>
              <a:t>2019 Volocopter 2X </a:t>
            </a:r>
            <a:br>
              <a:rPr lang="en-US" sz="1200" dirty="0">
                <a:solidFill>
                  <a:srgbClr val="002060"/>
                </a:solidFill>
              </a:rPr>
            </a:br>
            <a:r>
              <a:rPr lang="en-US" sz="1200" dirty="0">
                <a:solidFill>
                  <a:srgbClr val="002060"/>
                </a:solidFill>
              </a:rPr>
              <a:t>Mercedes-Benz Museum (Stuttgart)</a:t>
            </a:r>
          </a:p>
        </p:txBody>
      </p:sp>
      <p:sp>
        <p:nvSpPr>
          <p:cNvPr id="22" name="TextBox 21">
            <a:extLst>
              <a:ext uri="{FF2B5EF4-FFF2-40B4-BE49-F238E27FC236}">
                <a16:creationId xmlns:a16="http://schemas.microsoft.com/office/drawing/2014/main" id="{E6932667-A212-4A86-8502-03F24E8EEB7C}"/>
              </a:ext>
            </a:extLst>
          </p:cNvPr>
          <p:cNvSpPr txBox="1"/>
          <p:nvPr/>
        </p:nvSpPr>
        <p:spPr>
          <a:xfrm>
            <a:off x="6366365" y="3953031"/>
            <a:ext cx="2731345" cy="461665"/>
          </a:xfrm>
          <a:prstGeom prst="rect">
            <a:avLst/>
          </a:prstGeom>
          <a:noFill/>
        </p:spPr>
        <p:txBody>
          <a:bodyPr wrap="square" rtlCol="0">
            <a:spAutoFit/>
          </a:bodyPr>
          <a:lstStyle/>
          <a:p>
            <a:pPr algn="ctr"/>
            <a:r>
              <a:rPr lang="en-US" sz="1200" dirty="0"/>
              <a:t>2021 </a:t>
            </a:r>
            <a:r>
              <a:rPr lang="en-US" sz="1200" dirty="0" err="1"/>
              <a:t>VoloCity</a:t>
            </a:r>
            <a:r>
              <a:rPr lang="en-US" sz="1200" dirty="0"/>
              <a:t> Prototype</a:t>
            </a:r>
            <a:br>
              <a:rPr lang="en-US" sz="1200" dirty="0"/>
            </a:br>
            <a:r>
              <a:rPr lang="en-US" sz="1200" dirty="0"/>
              <a:t>First flight Dec 2021</a:t>
            </a:r>
          </a:p>
        </p:txBody>
      </p:sp>
      <p:sp>
        <p:nvSpPr>
          <p:cNvPr id="23" name="TextBox 22">
            <a:extLst>
              <a:ext uri="{FF2B5EF4-FFF2-40B4-BE49-F238E27FC236}">
                <a16:creationId xmlns:a16="http://schemas.microsoft.com/office/drawing/2014/main" id="{269E29B1-AC4F-4C8F-A118-F8509000250F}"/>
              </a:ext>
            </a:extLst>
          </p:cNvPr>
          <p:cNvSpPr txBox="1"/>
          <p:nvPr/>
        </p:nvSpPr>
        <p:spPr>
          <a:xfrm>
            <a:off x="9305870" y="3953031"/>
            <a:ext cx="2676152" cy="461665"/>
          </a:xfrm>
          <a:prstGeom prst="rect">
            <a:avLst/>
          </a:prstGeom>
          <a:noFill/>
        </p:spPr>
        <p:txBody>
          <a:bodyPr wrap="square" rtlCol="0">
            <a:spAutoFit/>
          </a:bodyPr>
          <a:lstStyle/>
          <a:p>
            <a:pPr algn="ctr"/>
            <a:r>
              <a:rPr lang="en-US" sz="1200" dirty="0"/>
              <a:t>2022 </a:t>
            </a:r>
            <a:r>
              <a:rPr lang="en-US" sz="1200" dirty="0" err="1"/>
              <a:t>VoloRegion</a:t>
            </a:r>
            <a:r>
              <a:rPr lang="en-US" sz="1200" dirty="0"/>
              <a:t> Concept</a:t>
            </a:r>
          </a:p>
          <a:p>
            <a:pPr algn="ctr"/>
            <a:r>
              <a:rPr lang="en-US" sz="1200" dirty="0"/>
              <a:t>First Flight May 2022</a:t>
            </a:r>
          </a:p>
        </p:txBody>
      </p:sp>
      <p:sp>
        <p:nvSpPr>
          <p:cNvPr id="24" name="Rectangle 23">
            <a:extLst>
              <a:ext uri="{FF2B5EF4-FFF2-40B4-BE49-F238E27FC236}">
                <a16:creationId xmlns:a16="http://schemas.microsoft.com/office/drawing/2014/main" id="{39D709EA-8E6D-4DF7-987F-D0AA3DF689AE}"/>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6146" name="Picture 2" descr="Volocopter unveils VoloConnect, its longer-range eVTOL air taxi - evtol.com">
            <a:extLst>
              <a:ext uri="{FF2B5EF4-FFF2-40B4-BE49-F238E27FC236}">
                <a16:creationId xmlns:a16="http://schemas.microsoft.com/office/drawing/2014/main" id="{B1A9DF0A-413C-447C-8453-60383C319E0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265920" y="4471473"/>
            <a:ext cx="2778675" cy="19847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AE and Volocopter to partner in training future global air taxi pilot  workforce - Vertical Mag">
            <a:extLst>
              <a:ext uri="{FF2B5EF4-FFF2-40B4-BE49-F238E27FC236}">
                <a16:creationId xmlns:a16="http://schemas.microsoft.com/office/drawing/2014/main" id="{F2A52039-5427-4323-ABEC-B2F5EF74F21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199080" y="4472874"/>
            <a:ext cx="2971332" cy="198243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erospatiale">
            <a:extLst>
              <a:ext uri="{FF2B5EF4-FFF2-40B4-BE49-F238E27FC236}">
                <a16:creationId xmlns:a16="http://schemas.microsoft.com/office/drawing/2014/main" id="{E93E2DBD-1560-9406-7227-3CC87147FC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42238" y="1141799"/>
            <a:ext cx="3317884" cy="1944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70506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BE95-AC98-4ACC-97A9-455D50DF2B56}"/>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kern="1200" dirty="0">
                <a:solidFill>
                  <a:srgbClr val="002060"/>
                </a:solidFill>
                <a:latin typeface="Calibri" pitchFamily="34" charset="0"/>
                <a:ea typeface="+mn-ea"/>
                <a:cs typeface="Calibri" pitchFamily="34" charset="0"/>
              </a:rPr>
              <a:t>AAM Infrastructure Resources</a:t>
            </a:r>
          </a:p>
        </p:txBody>
      </p:sp>
      <p:sp>
        <p:nvSpPr>
          <p:cNvPr id="74" name="TextBox 73">
            <a:extLst>
              <a:ext uri="{FF2B5EF4-FFF2-40B4-BE49-F238E27FC236}">
                <a16:creationId xmlns:a16="http://schemas.microsoft.com/office/drawing/2014/main" id="{F9C66E52-E129-465C-9731-66F4C1445ED8}"/>
              </a:ext>
            </a:extLst>
          </p:cNvPr>
          <p:cNvSpPr txBox="1"/>
          <p:nvPr/>
        </p:nvSpPr>
        <p:spPr>
          <a:xfrm>
            <a:off x="8946065" y="1109273"/>
            <a:ext cx="3014518" cy="400110"/>
          </a:xfrm>
          <a:prstGeom prst="rect">
            <a:avLst/>
          </a:prstGeom>
          <a:noFill/>
        </p:spPr>
        <p:txBody>
          <a:bodyPr wrap="square" rtlCol="0">
            <a:spAutoFit/>
          </a:bodyPr>
          <a:lstStyle/>
          <a:p>
            <a:r>
              <a:rPr lang="en-US" sz="2000" b="1" dirty="0" err="1">
                <a:solidFill>
                  <a:srgbClr val="002060"/>
                </a:solidFill>
              </a:rPr>
              <a:t>vtol.org</a:t>
            </a:r>
            <a:r>
              <a:rPr lang="en-US" sz="2000" b="1" dirty="0">
                <a:solidFill>
                  <a:srgbClr val="002060"/>
                </a:solidFill>
              </a:rPr>
              <a:t>/infrastructure</a:t>
            </a:r>
          </a:p>
        </p:txBody>
      </p:sp>
      <p:sp>
        <p:nvSpPr>
          <p:cNvPr id="19" name="TextBox 18">
            <a:extLst>
              <a:ext uri="{FF2B5EF4-FFF2-40B4-BE49-F238E27FC236}">
                <a16:creationId xmlns:a16="http://schemas.microsoft.com/office/drawing/2014/main" id="{D825B5AE-C732-42C3-B007-14F3E2F609C4}"/>
              </a:ext>
            </a:extLst>
          </p:cNvPr>
          <p:cNvSpPr txBox="1"/>
          <p:nvPr/>
        </p:nvSpPr>
        <p:spPr>
          <a:xfrm>
            <a:off x="13055194" y="1288829"/>
            <a:ext cx="2676152" cy="276999"/>
          </a:xfrm>
          <a:prstGeom prst="rect">
            <a:avLst/>
          </a:prstGeom>
          <a:noFill/>
        </p:spPr>
        <p:txBody>
          <a:bodyPr wrap="square" rtlCol="0">
            <a:spAutoFit/>
          </a:bodyPr>
          <a:lstStyle/>
          <a:p>
            <a:pPr algn="ctr"/>
            <a:r>
              <a:rPr lang="en-US" sz="1200" dirty="0"/>
              <a:t>2020 H160 (Marignane)</a:t>
            </a:r>
          </a:p>
        </p:txBody>
      </p:sp>
      <p:sp>
        <p:nvSpPr>
          <p:cNvPr id="23" name="TextBox 22">
            <a:extLst>
              <a:ext uri="{FF2B5EF4-FFF2-40B4-BE49-F238E27FC236}">
                <a16:creationId xmlns:a16="http://schemas.microsoft.com/office/drawing/2014/main" id="{269E29B1-AC4F-4C8F-A118-F8509000250F}"/>
              </a:ext>
            </a:extLst>
          </p:cNvPr>
          <p:cNvSpPr txBox="1"/>
          <p:nvPr/>
        </p:nvSpPr>
        <p:spPr>
          <a:xfrm>
            <a:off x="12999205" y="2155762"/>
            <a:ext cx="2676152" cy="461665"/>
          </a:xfrm>
          <a:prstGeom prst="rect">
            <a:avLst/>
          </a:prstGeom>
          <a:noFill/>
        </p:spPr>
        <p:txBody>
          <a:bodyPr wrap="square" rtlCol="0">
            <a:spAutoFit/>
          </a:bodyPr>
          <a:lstStyle/>
          <a:p>
            <a:pPr algn="ctr"/>
            <a:r>
              <a:rPr lang="en-US" sz="1200" dirty="0"/>
              <a:t>2022 </a:t>
            </a:r>
            <a:r>
              <a:rPr lang="en-US" sz="1200" dirty="0" err="1"/>
              <a:t>VoloRegion</a:t>
            </a:r>
            <a:r>
              <a:rPr lang="en-US" sz="1200" dirty="0"/>
              <a:t> Concept</a:t>
            </a:r>
          </a:p>
          <a:p>
            <a:pPr algn="ctr"/>
            <a:r>
              <a:rPr lang="en-US" sz="1200" dirty="0"/>
              <a:t>First Flight May 2022</a:t>
            </a:r>
          </a:p>
        </p:txBody>
      </p:sp>
      <p:sp>
        <p:nvSpPr>
          <p:cNvPr id="24" name="Rectangle 23">
            <a:extLst>
              <a:ext uri="{FF2B5EF4-FFF2-40B4-BE49-F238E27FC236}">
                <a16:creationId xmlns:a16="http://schemas.microsoft.com/office/drawing/2014/main" id="{39D709EA-8E6D-4DF7-987F-D0AA3DF689AE}"/>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6146" name="Picture 2" descr="Volocopter unveils VoloConnect, its longer-range eVTOL air taxi - evtol.com">
            <a:extLst>
              <a:ext uri="{FF2B5EF4-FFF2-40B4-BE49-F238E27FC236}">
                <a16:creationId xmlns:a16="http://schemas.microsoft.com/office/drawing/2014/main" id="{B1A9DF0A-413C-447C-8453-60383C319E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9255" y="2674204"/>
            <a:ext cx="2778675" cy="19847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website&#10;&#10;Description automatically generated">
            <a:extLst>
              <a:ext uri="{FF2B5EF4-FFF2-40B4-BE49-F238E27FC236}">
                <a16:creationId xmlns:a16="http://schemas.microsoft.com/office/drawing/2014/main" id="{5B67F82C-9F27-5FA3-9FAA-0F3697E8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184" y="1175904"/>
            <a:ext cx="7693801" cy="3099862"/>
          </a:xfrm>
          <a:prstGeom prst="rect">
            <a:avLst/>
          </a:prstGeom>
          <a:ln>
            <a:solidFill>
              <a:schemeClr val="tx1"/>
            </a:solidFill>
          </a:ln>
        </p:spPr>
      </p:pic>
      <p:pic>
        <p:nvPicPr>
          <p:cNvPr id="11" name="Picture 10" descr="A snow covered ground with buildings and a building in the background&#10;&#10;Description automatically generated">
            <a:extLst>
              <a:ext uri="{FF2B5EF4-FFF2-40B4-BE49-F238E27FC236}">
                <a16:creationId xmlns:a16="http://schemas.microsoft.com/office/drawing/2014/main" id="{DB19B231-7984-A6FC-C380-9D14FD5637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184" y="4466307"/>
            <a:ext cx="7693801" cy="1602875"/>
          </a:xfrm>
          <a:prstGeom prst="rect">
            <a:avLst/>
          </a:prstGeom>
          <a:ln>
            <a:solidFill>
              <a:schemeClr val="tx1"/>
            </a:solidFill>
          </a:ln>
        </p:spPr>
      </p:pic>
      <p:sp>
        <p:nvSpPr>
          <p:cNvPr id="12" name="TextBox 11">
            <a:extLst>
              <a:ext uri="{FF2B5EF4-FFF2-40B4-BE49-F238E27FC236}">
                <a16:creationId xmlns:a16="http://schemas.microsoft.com/office/drawing/2014/main" id="{4B431F6A-0F99-DCFC-239E-EB1FE32D22F1}"/>
              </a:ext>
            </a:extLst>
          </p:cNvPr>
          <p:cNvSpPr txBox="1"/>
          <p:nvPr/>
        </p:nvSpPr>
        <p:spPr>
          <a:xfrm>
            <a:off x="8946065" y="4458919"/>
            <a:ext cx="3014518" cy="1015663"/>
          </a:xfrm>
          <a:prstGeom prst="rect">
            <a:avLst/>
          </a:prstGeom>
          <a:noFill/>
        </p:spPr>
        <p:txBody>
          <a:bodyPr wrap="square" rtlCol="0">
            <a:spAutoFit/>
          </a:bodyPr>
          <a:lstStyle/>
          <a:p>
            <a:r>
              <a:rPr lang="en-US" sz="2000" b="1" dirty="0">
                <a:solidFill>
                  <a:srgbClr val="002060"/>
                </a:solidFill>
              </a:rPr>
              <a:t>Cape May, New Jersey</a:t>
            </a:r>
          </a:p>
          <a:p>
            <a:endParaRPr lang="en-US" sz="2000" b="1" dirty="0">
              <a:solidFill>
                <a:srgbClr val="002060"/>
              </a:solidFill>
            </a:endParaRPr>
          </a:p>
          <a:p>
            <a:r>
              <a:rPr lang="en-US" sz="2000" b="1" dirty="0">
                <a:solidFill>
                  <a:srgbClr val="002060"/>
                </a:solidFill>
              </a:rPr>
              <a:t>And Virtual</a:t>
            </a:r>
          </a:p>
        </p:txBody>
      </p:sp>
    </p:spTree>
    <p:extLst>
      <p:ext uri="{BB962C8B-B14F-4D97-AF65-F5344CB8AC3E}">
        <p14:creationId xmlns:p14="http://schemas.microsoft.com/office/powerpoint/2010/main" val="173424736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BE95-AC98-4ACC-97A9-455D50DF2B56}"/>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kern="1200" dirty="0">
                <a:solidFill>
                  <a:srgbClr val="002060"/>
                </a:solidFill>
                <a:latin typeface="Calibri" pitchFamily="34" charset="0"/>
                <a:ea typeface="+mn-ea"/>
                <a:cs typeface="Calibri" pitchFamily="34" charset="0"/>
              </a:rPr>
              <a:t>Existing Infrastructure</a:t>
            </a:r>
          </a:p>
        </p:txBody>
      </p:sp>
      <p:sp>
        <p:nvSpPr>
          <p:cNvPr id="19" name="TextBox 18">
            <a:extLst>
              <a:ext uri="{FF2B5EF4-FFF2-40B4-BE49-F238E27FC236}">
                <a16:creationId xmlns:a16="http://schemas.microsoft.com/office/drawing/2014/main" id="{D825B5AE-C732-42C3-B007-14F3E2F609C4}"/>
              </a:ext>
            </a:extLst>
          </p:cNvPr>
          <p:cNvSpPr txBox="1"/>
          <p:nvPr/>
        </p:nvSpPr>
        <p:spPr>
          <a:xfrm>
            <a:off x="13055194" y="1288829"/>
            <a:ext cx="2676152" cy="276999"/>
          </a:xfrm>
          <a:prstGeom prst="rect">
            <a:avLst/>
          </a:prstGeom>
          <a:noFill/>
        </p:spPr>
        <p:txBody>
          <a:bodyPr wrap="square" rtlCol="0">
            <a:spAutoFit/>
          </a:bodyPr>
          <a:lstStyle/>
          <a:p>
            <a:pPr algn="ctr"/>
            <a:r>
              <a:rPr lang="en-US" sz="1200" dirty="0"/>
              <a:t>2020 H160 (Marignane)</a:t>
            </a:r>
          </a:p>
        </p:txBody>
      </p:sp>
      <p:sp>
        <p:nvSpPr>
          <p:cNvPr id="23" name="TextBox 22">
            <a:extLst>
              <a:ext uri="{FF2B5EF4-FFF2-40B4-BE49-F238E27FC236}">
                <a16:creationId xmlns:a16="http://schemas.microsoft.com/office/drawing/2014/main" id="{269E29B1-AC4F-4C8F-A118-F8509000250F}"/>
              </a:ext>
            </a:extLst>
          </p:cNvPr>
          <p:cNvSpPr txBox="1"/>
          <p:nvPr/>
        </p:nvSpPr>
        <p:spPr>
          <a:xfrm>
            <a:off x="12999205" y="2155762"/>
            <a:ext cx="2676152" cy="461665"/>
          </a:xfrm>
          <a:prstGeom prst="rect">
            <a:avLst/>
          </a:prstGeom>
          <a:noFill/>
        </p:spPr>
        <p:txBody>
          <a:bodyPr wrap="square" rtlCol="0">
            <a:spAutoFit/>
          </a:bodyPr>
          <a:lstStyle/>
          <a:p>
            <a:pPr algn="ctr"/>
            <a:r>
              <a:rPr lang="en-US" sz="1200" dirty="0"/>
              <a:t>2022 </a:t>
            </a:r>
            <a:r>
              <a:rPr lang="en-US" sz="1200" dirty="0" err="1"/>
              <a:t>VoloRegion</a:t>
            </a:r>
            <a:r>
              <a:rPr lang="en-US" sz="1200" dirty="0"/>
              <a:t> Concept</a:t>
            </a:r>
          </a:p>
          <a:p>
            <a:pPr algn="ctr"/>
            <a:r>
              <a:rPr lang="en-US" sz="1200" dirty="0"/>
              <a:t>First Flight May 2022</a:t>
            </a:r>
          </a:p>
        </p:txBody>
      </p:sp>
      <p:sp>
        <p:nvSpPr>
          <p:cNvPr id="24" name="Rectangle 23">
            <a:extLst>
              <a:ext uri="{FF2B5EF4-FFF2-40B4-BE49-F238E27FC236}">
                <a16:creationId xmlns:a16="http://schemas.microsoft.com/office/drawing/2014/main" id="{39D709EA-8E6D-4DF7-987F-D0AA3DF689AE}"/>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6146" name="Picture 2" descr="Volocopter unveils VoloConnect, its longer-range eVTOL air taxi - evtol.com">
            <a:extLst>
              <a:ext uri="{FF2B5EF4-FFF2-40B4-BE49-F238E27FC236}">
                <a16:creationId xmlns:a16="http://schemas.microsoft.com/office/drawing/2014/main" id="{B1A9DF0A-413C-447C-8453-60383C319E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9255" y="2674204"/>
            <a:ext cx="2778675" cy="19847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table with numbers and a number of people&#10;&#10;Description automatically generated">
            <a:extLst>
              <a:ext uri="{FF2B5EF4-FFF2-40B4-BE49-F238E27FC236}">
                <a16:creationId xmlns:a16="http://schemas.microsoft.com/office/drawing/2014/main" id="{93972B69-02AB-EB92-AA46-1CD4E70F5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2400" y="938433"/>
            <a:ext cx="5198733" cy="3527712"/>
          </a:xfrm>
          <a:prstGeom prst="rect">
            <a:avLst/>
          </a:prstGeom>
        </p:spPr>
      </p:pic>
      <p:pic>
        <p:nvPicPr>
          <p:cNvPr id="6" name="Picture 5" descr="A table with numbers and text&#10;&#10;Description automatically generated">
            <a:extLst>
              <a:ext uri="{FF2B5EF4-FFF2-40B4-BE49-F238E27FC236}">
                <a16:creationId xmlns:a16="http://schemas.microsoft.com/office/drawing/2014/main" id="{DD062402-6466-8F03-9980-557C0DF07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700" y="4452073"/>
            <a:ext cx="4305300" cy="2030978"/>
          </a:xfrm>
          <a:prstGeom prst="rect">
            <a:avLst/>
          </a:prstGeom>
        </p:spPr>
      </p:pic>
      <p:pic>
        <p:nvPicPr>
          <p:cNvPr id="5" name="Picture 4" descr="A screenshot of a phone&#10;&#10;Description automatically generated">
            <a:extLst>
              <a:ext uri="{FF2B5EF4-FFF2-40B4-BE49-F238E27FC236}">
                <a16:creationId xmlns:a16="http://schemas.microsoft.com/office/drawing/2014/main" id="{C5EE40D2-DC9C-7EC7-D807-0A361480D4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0234" y="938433"/>
            <a:ext cx="2895465" cy="5715000"/>
          </a:xfrm>
          <a:prstGeom prst="rect">
            <a:avLst/>
          </a:prstGeom>
        </p:spPr>
      </p:pic>
    </p:spTree>
    <p:extLst>
      <p:ext uri="{BB962C8B-B14F-4D97-AF65-F5344CB8AC3E}">
        <p14:creationId xmlns:p14="http://schemas.microsoft.com/office/powerpoint/2010/main" val="394888946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Vertical Flight Society?</a:t>
            </a:r>
          </a:p>
        </p:txBody>
      </p:sp>
      <p:sp>
        <p:nvSpPr>
          <p:cNvPr id="24579" name="Content Placeholder 2"/>
          <p:cNvSpPr>
            <a:spLocks noGrp="1"/>
          </p:cNvSpPr>
          <p:nvPr>
            <p:ph idx="1"/>
          </p:nvPr>
        </p:nvSpPr>
        <p:spPr>
          <a:xfrm>
            <a:off x="231649" y="1256799"/>
            <a:ext cx="7554950" cy="5291138"/>
          </a:xfrm>
        </p:spPr>
        <p:txBody>
          <a:bodyPr/>
          <a:lstStyle/>
          <a:p>
            <a:r>
              <a:rPr lang="en-US" sz="2400" dirty="0"/>
              <a:t>The international </a:t>
            </a:r>
            <a:r>
              <a:rPr lang="en-US" sz="2400" b="1" dirty="0"/>
              <a:t>professional society of </a:t>
            </a:r>
            <a:br>
              <a:rPr lang="en-US" sz="2400" b="1" dirty="0"/>
            </a:br>
            <a:r>
              <a:rPr lang="en-US" sz="2400" b="1" dirty="0"/>
              <a:t>6,500 members working to advance vertical flight </a:t>
            </a:r>
          </a:p>
          <a:p>
            <a:pPr lvl="1"/>
            <a:r>
              <a:rPr lang="en-US" sz="2000" dirty="0"/>
              <a:t>Founded in Feb 1943 as the </a:t>
            </a:r>
            <a:r>
              <a:rPr lang="en-US" sz="2000" b="1" dirty="0"/>
              <a:t>American Helicopter Society (AHS)</a:t>
            </a:r>
          </a:p>
          <a:p>
            <a:pPr lvl="1"/>
            <a:r>
              <a:rPr lang="en-US" sz="2000" dirty="0"/>
              <a:t>Everything from VTOL </a:t>
            </a:r>
            <a:r>
              <a:rPr lang="en-US" sz="2000" b="1" dirty="0"/>
              <a:t>MAVs/UAS</a:t>
            </a:r>
            <a:r>
              <a:rPr lang="en-US" sz="2000" dirty="0"/>
              <a:t> to </a:t>
            </a:r>
            <a:r>
              <a:rPr lang="en-US" sz="2000" b="1" dirty="0"/>
              <a:t>helicopters, eVTOL, etc.</a:t>
            </a:r>
            <a:r>
              <a:rPr lang="en-US" sz="2000" dirty="0"/>
              <a:t> </a:t>
            </a:r>
          </a:p>
          <a:p>
            <a:r>
              <a:rPr lang="en-US" sz="2400" b="1" dirty="0"/>
              <a:t>Expands knowledge </a:t>
            </a:r>
            <a:r>
              <a:rPr lang="en-US" sz="2400" dirty="0"/>
              <a:t>about vertical flight technology and promotes its application around the world</a:t>
            </a:r>
          </a:p>
          <a:p>
            <a:r>
              <a:rPr lang="en-US" sz="2400" dirty="0"/>
              <a:t>Advances </a:t>
            </a:r>
            <a:r>
              <a:rPr lang="en-US" sz="2400" b="1" dirty="0"/>
              <a:t>safety and acceptability</a:t>
            </a:r>
          </a:p>
          <a:p>
            <a:r>
              <a:rPr lang="en-US" sz="2400" dirty="0"/>
              <a:t>Advocates for vertical flight </a:t>
            </a:r>
            <a:r>
              <a:rPr lang="en-US" sz="2400" b="1" dirty="0"/>
              <a:t>R&amp;D funding</a:t>
            </a:r>
          </a:p>
          <a:p>
            <a:r>
              <a:rPr lang="en-US" sz="2400" dirty="0"/>
              <a:t>Helps </a:t>
            </a:r>
            <a:r>
              <a:rPr lang="en-US" sz="2400" b="1" dirty="0"/>
              <a:t>educate and support </a:t>
            </a:r>
            <a:r>
              <a:rPr lang="en-US" sz="2400" dirty="0"/>
              <a:t>today’s and tomorrow’s vertical flight engineers and leaders</a:t>
            </a:r>
          </a:p>
          <a:p>
            <a:r>
              <a:rPr lang="en-US" sz="2400" b="1" dirty="0"/>
              <a:t>Brings together the community </a:t>
            </a:r>
            <a:r>
              <a:rPr lang="en-US" sz="2400" dirty="0"/>
              <a:t>— industry, academia and government agencies — to tackle the toughest challenges</a:t>
            </a:r>
          </a:p>
        </p:txBody>
      </p:sp>
      <p:pic>
        <p:nvPicPr>
          <p:cNvPr id="86018" name="Picture 2" descr="http://www.vtol.org/images/dmGallery/SourceImage/4d.%202015%20VFF%20Scholarship%20Winners.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946125" y="3720711"/>
            <a:ext cx="3941079" cy="2626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1"/>
          <p:cNvSpPr>
            <a:spLocks noChangeArrowheads="1"/>
          </p:cNvSpPr>
          <p:nvPr/>
        </p:nvSpPr>
        <p:spPr bwMode="auto">
          <a:xfrm>
            <a:off x="8443011" y="6497639"/>
            <a:ext cx="34305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VFF Scholarship Winners at Forum 71, May 2015</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46125" y="1394553"/>
            <a:ext cx="3927475" cy="1937586"/>
          </a:xfrm>
          <a:prstGeom prst="rect">
            <a:avLst/>
          </a:prstGeom>
          <a:effectLst>
            <a:outerShdw blurRad="50800" dist="38100" dir="2700000" algn="tl" rotWithShape="0">
              <a:prstClr val="black">
                <a:alpha val="40000"/>
              </a:prstClr>
            </a:outerShdw>
          </a:effectLst>
        </p:spPr>
      </p:pic>
      <p:sp>
        <p:nvSpPr>
          <p:cNvPr id="13" name="Rectangle 11"/>
          <p:cNvSpPr>
            <a:spLocks noChangeArrowheads="1"/>
          </p:cNvSpPr>
          <p:nvPr/>
        </p:nvSpPr>
        <p:spPr bwMode="auto">
          <a:xfrm>
            <a:off x="8443011" y="3390171"/>
            <a:ext cx="343058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CFD of Joby S4, Aug 2015</a:t>
            </a:r>
          </a:p>
        </p:txBody>
      </p:sp>
      <p:sp>
        <p:nvSpPr>
          <p:cNvPr id="8" name="TextBox 7">
            <a:extLst>
              <a:ext uri="{FF2B5EF4-FFF2-40B4-BE49-F238E27FC236}">
                <a16:creationId xmlns:a16="http://schemas.microsoft.com/office/drawing/2014/main" id="{47D9FA51-3EEA-4943-A815-61B82744F796}"/>
              </a:ext>
            </a:extLst>
          </p:cNvPr>
          <p:cNvSpPr txBox="1"/>
          <p:nvPr/>
        </p:nvSpPr>
        <p:spPr>
          <a:xfrm>
            <a:off x="3638955" y="6157087"/>
            <a:ext cx="4863696" cy="461665"/>
          </a:xfrm>
          <a:prstGeom prst="rect">
            <a:avLst/>
          </a:prstGeom>
          <a:solidFill>
            <a:schemeClr val="accent2">
              <a:lumMod val="75000"/>
            </a:schemeClr>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Join us </a:t>
            </a:r>
            <a:r>
              <a:rPr lang="en-US" sz="2400" b="1" dirty="0">
                <a:solidFill>
                  <a:srgbClr val="FFFFFF"/>
                </a:solidFill>
                <a:effectLst>
                  <a:outerShdw blurRad="38100" dist="38100" dir="2700000" algn="tl">
                    <a:srgbClr val="000000">
                      <a:alpha val="43137"/>
                    </a:srgbClr>
                  </a:outerShdw>
                </a:effectLst>
              </a:rPr>
              <a:t>t</a:t>
            </a:r>
            <a:r>
              <a:rPr kumimoji="0" lang="en-US" sz="2400" b="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oday</a:t>
            </a: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 www.vtol.org</a:t>
            </a:r>
          </a:p>
        </p:txBody>
      </p:sp>
    </p:spTree>
    <p:extLst>
      <p:ext uri="{BB962C8B-B14F-4D97-AF65-F5344CB8AC3E}">
        <p14:creationId xmlns:p14="http://schemas.microsoft.com/office/powerpoint/2010/main" val="177160502"/>
      </p:ext>
    </p:extLst>
  </p:cSld>
  <p:clrMapOvr>
    <a:overrideClrMapping bg1="lt1" tx1="dk1" bg2="lt2" tx2="dk2" accent1="accent1" accent2="accent2" accent3="accent3" accent4="accent4" accent5="accent5" accent6="accent6" hlink="hlink" folHlink="folHlink"/>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BE95-AC98-4ACC-97A9-455D50DF2B56}"/>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kern="1200" dirty="0">
                <a:solidFill>
                  <a:srgbClr val="002060"/>
                </a:solidFill>
                <a:latin typeface="Calibri" pitchFamily="34" charset="0"/>
                <a:ea typeface="+mn-ea"/>
                <a:cs typeface="Calibri" pitchFamily="34" charset="0"/>
              </a:rPr>
              <a:t>FAA Vertiport Engineering Brief</a:t>
            </a:r>
          </a:p>
        </p:txBody>
      </p:sp>
      <p:sp>
        <p:nvSpPr>
          <p:cNvPr id="19" name="TextBox 18">
            <a:extLst>
              <a:ext uri="{FF2B5EF4-FFF2-40B4-BE49-F238E27FC236}">
                <a16:creationId xmlns:a16="http://schemas.microsoft.com/office/drawing/2014/main" id="{D825B5AE-C732-42C3-B007-14F3E2F609C4}"/>
              </a:ext>
            </a:extLst>
          </p:cNvPr>
          <p:cNvSpPr txBox="1"/>
          <p:nvPr/>
        </p:nvSpPr>
        <p:spPr>
          <a:xfrm>
            <a:off x="13055194" y="1288829"/>
            <a:ext cx="2676152" cy="276999"/>
          </a:xfrm>
          <a:prstGeom prst="rect">
            <a:avLst/>
          </a:prstGeom>
          <a:noFill/>
        </p:spPr>
        <p:txBody>
          <a:bodyPr wrap="square" rtlCol="0">
            <a:spAutoFit/>
          </a:bodyPr>
          <a:lstStyle/>
          <a:p>
            <a:pPr algn="ctr"/>
            <a:r>
              <a:rPr lang="en-US" sz="1200" dirty="0"/>
              <a:t>2020 H160 (Marignane)</a:t>
            </a:r>
          </a:p>
        </p:txBody>
      </p:sp>
      <p:sp>
        <p:nvSpPr>
          <p:cNvPr id="23" name="TextBox 22">
            <a:extLst>
              <a:ext uri="{FF2B5EF4-FFF2-40B4-BE49-F238E27FC236}">
                <a16:creationId xmlns:a16="http://schemas.microsoft.com/office/drawing/2014/main" id="{269E29B1-AC4F-4C8F-A118-F8509000250F}"/>
              </a:ext>
            </a:extLst>
          </p:cNvPr>
          <p:cNvSpPr txBox="1"/>
          <p:nvPr/>
        </p:nvSpPr>
        <p:spPr>
          <a:xfrm>
            <a:off x="12999205" y="2155762"/>
            <a:ext cx="2676152" cy="461665"/>
          </a:xfrm>
          <a:prstGeom prst="rect">
            <a:avLst/>
          </a:prstGeom>
          <a:noFill/>
        </p:spPr>
        <p:txBody>
          <a:bodyPr wrap="square" rtlCol="0">
            <a:spAutoFit/>
          </a:bodyPr>
          <a:lstStyle/>
          <a:p>
            <a:pPr algn="ctr"/>
            <a:r>
              <a:rPr lang="en-US" sz="1200" dirty="0"/>
              <a:t>2022 </a:t>
            </a:r>
            <a:r>
              <a:rPr lang="en-US" sz="1200" dirty="0" err="1"/>
              <a:t>VoloRegion</a:t>
            </a:r>
            <a:r>
              <a:rPr lang="en-US" sz="1200" dirty="0"/>
              <a:t> Concept</a:t>
            </a:r>
          </a:p>
          <a:p>
            <a:pPr algn="ctr"/>
            <a:r>
              <a:rPr lang="en-US" sz="1200" dirty="0"/>
              <a:t>First Flight May 2022</a:t>
            </a:r>
          </a:p>
        </p:txBody>
      </p:sp>
      <p:sp>
        <p:nvSpPr>
          <p:cNvPr id="24" name="Rectangle 23">
            <a:extLst>
              <a:ext uri="{FF2B5EF4-FFF2-40B4-BE49-F238E27FC236}">
                <a16:creationId xmlns:a16="http://schemas.microsoft.com/office/drawing/2014/main" id="{39D709EA-8E6D-4DF7-987F-D0AA3DF689AE}"/>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6146" name="Picture 2" descr="Volocopter unveils VoloConnect, its longer-range eVTOL air taxi - evtol.com">
            <a:extLst>
              <a:ext uri="{FF2B5EF4-FFF2-40B4-BE49-F238E27FC236}">
                <a16:creationId xmlns:a16="http://schemas.microsoft.com/office/drawing/2014/main" id="{B1A9DF0A-413C-447C-8453-60383C319E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9255" y="2674204"/>
            <a:ext cx="2778675" cy="19847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 of a plane with a diagram&#10;&#10;Description automatically generated with medium confidence">
            <a:extLst>
              <a:ext uri="{FF2B5EF4-FFF2-40B4-BE49-F238E27FC236}">
                <a16:creationId xmlns:a16="http://schemas.microsoft.com/office/drawing/2014/main" id="{87695D33-D73A-6054-6099-600EC5B7B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26" y="1174197"/>
            <a:ext cx="5195295" cy="5295525"/>
          </a:xfrm>
          <a:prstGeom prst="rect">
            <a:avLst/>
          </a:prstGeom>
        </p:spPr>
      </p:pic>
      <p:sp>
        <p:nvSpPr>
          <p:cNvPr id="12" name="TextBox 11">
            <a:extLst>
              <a:ext uri="{FF2B5EF4-FFF2-40B4-BE49-F238E27FC236}">
                <a16:creationId xmlns:a16="http://schemas.microsoft.com/office/drawing/2014/main" id="{0E06AB5C-9C87-6DBF-B1A3-1E22896EC4CD}"/>
              </a:ext>
            </a:extLst>
          </p:cNvPr>
          <p:cNvSpPr txBox="1"/>
          <p:nvPr/>
        </p:nvSpPr>
        <p:spPr>
          <a:xfrm>
            <a:off x="6264275" y="1463264"/>
            <a:ext cx="5502395" cy="4893647"/>
          </a:xfrm>
          <a:prstGeom prst="rect">
            <a:avLst/>
          </a:prstGeom>
          <a:noFill/>
        </p:spPr>
        <p:txBody>
          <a:bodyPr wrap="square">
            <a:spAutoFit/>
          </a:bodyPr>
          <a:lstStyle/>
          <a:p>
            <a:pPr marL="285750" indent="-285750">
              <a:buFont typeface="Arial" panose="020B0604020202020204" pitchFamily="34" charset="0"/>
              <a:buChar char="•"/>
            </a:pPr>
            <a:r>
              <a:rPr lang="en-US" sz="2400" dirty="0"/>
              <a:t>The Vertiport EB is intended as interim guidance for vertiport design until a more comprehensive performance-based vertiport design AC can be developed.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vertiport design criteria in this EB is intended for VTOL aircraft that meet the performance criteria and design characteristics of the Reference Aircraft described in flying in visual meteorological conditions (VMC) with the pilot on board. </a:t>
            </a:r>
          </a:p>
        </p:txBody>
      </p:sp>
    </p:spTree>
    <p:extLst>
      <p:ext uri="{BB962C8B-B14F-4D97-AF65-F5344CB8AC3E}">
        <p14:creationId xmlns:p14="http://schemas.microsoft.com/office/powerpoint/2010/main" val="349770669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BE95-AC98-4ACC-97A9-455D50DF2B56}"/>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kern="1200" dirty="0">
                <a:solidFill>
                  <a:srgbClr val="002060"/>
                </a:solidFill>
                <a:latin typeface="Calibri" pitchFamily="34" charset="0"/>
                <a:ea typeface="+mn-ea"/>
                <a:cs typeface="Calibri" pitchFamily="34" charset="0"/>
              </a:rPr>
              <a:t>EB Reference Aircraft</a:t>
            </a:r>
          </a:p>
        </p:txBody>
      </p:sp>
      <p:sp>
        <p:nvSpPr>
          <p:cNvPr id="19" name="TextBox 18">
            <a:extLst>
              <a:ext uri="{FF2B5EF4-FFF2-40B4-BE49-F238E27FC236}">
                <a16:creationId xmlns:a16="http://schemas.microsoft.com/office/drawing/2014/main" id="{D825B5AE-C732-42C3-B007-14F3E2F609C4}"/>
              </a:ext>
            </a:extLst>
          </p:cNvPr>
          <p:cNvSpPr txBox="1"/>
          <p:nvPr/>
        </p:nvSpPr>
        <p:spPr>
          <a:xfrm>
            <a:off x="13055194" y="1288829"/>
            <a:ext cx="2676152" cy="276999"/>
          </a:xfrm>
          <a:prstGeom prst="rect">
            <a:avLst/>
          </a:prstGeom>
          <a:noFill/>
        </p:spPr>
        <p:txBody>
          <a:bodyPr wrap="square" rtlCol="0">
            <a:spAutoFit/>
          </a:bodyPr>
          <a:lstStyle/>
          <a:p>
            <a:pPr algn="ctr"/>
            <a:r>
              <a:rPr lang="en-US" sz="1200" dirty="0"/>
              <a:t>2020 H160 (Marignane)</a:t>
            </a:r>
          </a:p>
        </p:txBody>
      </p:sp>
      <p:sp>
        <p:nvSpPr>
          <p:cNvPr id="23" name="TextBox 22">
            <a:extLst>
              <a:ext uri="{FF2B5EF4-FFF2-40B4-BE49-F238E27FC236}">
                <a16:creationId xmlns:a16="http://schemas.microsoft.com/office/drawing/2014/main" id="{269E29B1-AC4F-4C8F-A118-F8509000250F}"/>
              </a:ext>
            </a:extLst>
          </p:cNvPr>
          <p:cNvSpPr txBox="1"/>
          <p:nvPr/>
        </p:nvSpPr>
        <p:spPr>
          <a:xfrm>
            <a:off x="12999205" y="2155762"/>
            <a:ext cx="2676152" cy="461665"/>
          </a:xfrm>
          <a:prstGeom prst="rect">
            <a:avLst/>
          </a:prstGeom>
          <a:noFill/>
        </p:spPr>
        <p:txBody>
          <a:bodyPr wrap="square" rtlCol="0">
            <a:spAutoFit/>
          </a:bodyPr>
          <a:lstStyle/>
          <a:p>
            <a:pPr algn="ctr"/>
            <a:r>
              <a:rPr lang="en-US" sz="1200" dirty="0"/>
              <a:t>2022 </a:t>
            </a:r>
            <a:r>
              <a:rPr lang="en-US" sz="1200" dirty="0" err="1"/>
              <a:t>VoloRegion</a:t>
            </a:r>
            <a:r>
              <a:rPr lang="en-US" sz="1200" dirty="0"/>
              <a:t> Concept</a:t>
            </a:r>
          </a:p>
          <a:p>
            <a:pPr algn="ctr"/>
            <a:r>
              <a:rPr lang="en-US" sz="1200" dirty="0"/>
              <a:t>First Flight May 2022</a:t>
            </a:r>
          </a:p>
        </p:txBody>
      </p:sp>
      <p:sp>
        <p:nvSpPr>
          <p:cNvPr id="24" name="Rectangle 23">
            <a:extLst>
              <a:ext uri="{FF2B5EF4-FFF2-40B4-BE49-F238E27FC236}">
                <a16:creationId xmlns:a16="http://schemas.microsoft.com/office/drawing/2014/main" id="{39D709EA-8E6D-4DF7-987F-D0AA3DF689AE}"/>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6146" name="Picture 2" descr="Volocopter unveils VoloConnect, its longer-range eVTOL air taxi - evtol.com">
            <a:extLst>
              <a:ext uri="{FF2B5EF4-FFF2-40B4-BE49-F238E27FC236}">
                <a16:creationId xmlns:a16="http://schemas.microsoft.com/office/drawing/2014/main" id="{B1A9DF0A-413C-447C-8453-60383C319E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9255" y="2674204"/>
            <a:ext cx="2778675" cy="19847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able with text and images&#10;&#10;Description automatically generated with medium confidence">
            <a:extLst>
              <a:ext uri="{FF2B5EF4-FFF2-40B4-BE49-F238E27FC236}">
                <a16:creationId xmlns:a16="http://schemas.microsoft.com/office/drawing/2014/main" id="{6C511817-96A6-F23D-364C-A4235244B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737" y="879453"/>
            <a:ext cx="6773076" cy="5603598"/>
          </a:xfrm>
          <a:prstGeom prst="rect">
            <a:avLst/>
          </a:prstGeom>
        </p:spPr>
      </p:pic>
    </p:spTree>
    <p:extLst>
      <p:ext uri="{BB962C8B-B14F-4D97-AF65-F5344CB8AC3E}">
        <p14:creationId xmlns:p14="http://schemas.microsoft.com/office/powerpoint/2010/main" val="147181797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BE95-AC98-4ACC-97A9-455D50DF2B56}"/>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kern="1200" dirty="0">
                <a:solidFill>
                  <a:srgbClr val="002060"/>
                </a:solidFill>
                <a:latin typeface="Calibri" pitchFamily="34" charset="0"/>
                <a:ea typeface="+mn-ea"/>
                <a:cs typeface="Calibri" pitchFamily="34" charset="0"/>
              </a:rPr>
              <a:t>Future Guidance</a:t>
            </a:r>
          </a:p>
        </p:txBody>
      </p:sp>
      <p:sp>
        <p:nvSpPr>
          <p:cNvPr id="19" name="TextBox 18">
            <a:extLst>
              <a:ext uri="{FF2B5EF4-FFF2-40B4-BE49-F238E27FC236}">
                <a16:creationId xmlns:a16="http://schemas.microsoft.com/office/drawing/2014/main" id="{D825B5AE-C732-42C3-B007-14F3E2F609C4}"/>
              </a:ext>
            </a:extLst>
          </p:cNvPr>
          <p:cNvSpPr txBox="1"/>
          <p:nvPr/>
        </p:nvSpPr>
        <p:spPr>
          <a:xfrm>
            <a:off x="13055194" y="1288829"/>
            <a:ext cx="2676152" cy="276999"/>
          </a:xfrm>
          <a:prstGeom prst="rect">
            <a:avLst/>
          </a:prstGeom>
          <a:noFill/>
        </p:spPr>
        <p:txBody>
          <a:bodyPr wrap="square" rtlCol="0">
            <a:spAutoFit/>
          </a:bodyPr>
          <a:lstStyle/>
          <a:p>
            <a:pPr algn="ctr"/>
            <a:r>
              <a:rPr lang="en-US" sz="1200" dirty="0"/>
              <a:t>2020 H160 (Marignane)</a:t>
            </a:r>
          </a:p>
        </p:txBody>
      </p:sp>
      <p:sp>
        <p:nvSpPr>
          <p:cNvPr id="23" name="TextBox 22">
            <a:extLst>
              <a:ext uri="{FF2B5EF4-FFF2-40B4-BE49-F238E27FC236}">
                <a16:creationId xmlns:a16="http://schemas.microsoft.com/office/drawing/2014/main" id="{269E29B1-AC4F-4C8F-A118-F8509000250F}"/>
              </a:ext>
            </a:extLst>
          </p:cNvPr>
          <p:cNvSpPr txBox="1"/>
          <p:nvPr/>
        </p:nvSpPr>
        <p:spPr>
          <a:xfrm>
            <a:off x="12999205" y="2155762"/>
            <a:ext cx="2676152" cy="461665"/>
          </a:xfrm>
          <a:prstGeom prst="rect">
            <a:avLst/>
          </a:prstGeom>
          <a:noFill/>
        </p:spPr>
        <p:txBody>
          <a:bodyPr wrap="square" rtlCol="0">
            <a:spAutoFit/>
          </a:bodyPr>
          <a:lstStyle/>
          <a:p>
            <a:pPr algn="ctr"/>
            <a:r>
              <a:rPr lang="en-US" sz="1200" dirty="0"/>
              <a:t>2022 </a:t>
            </a:r>
            <a:r>
              <a:rPr lang="en-US" sz="1200" dirty="0" err="1"/>
              <a:t>VoloRegion</a:t>
            </a:r>
            <a:r>
              <a:rPr lang="en-US" sz="1200" dirty="0"/>
              <a:t> Concept</a:t>
            </a:r>
          </a:p>
          <a:p>
            <a:pPr algn="ctr"/>
            <a:r>
              <a:rPr lang="en-US" sz="1200" dirty="0"/>
              <a:t>First Flight May 2022</a:t>
            </a:r>
          </a:p>
        </p:txBody>
      </p:sp>
      <p:sp>
        <p:nvSpPr>
          <p:cNvPr id="24" name="Rectangle 23">
            <a:extLst>
              <a:ext uri="{FF2B5EF4-FFF2-40B4-BE49-F238E27FC236}">
                <a16:creationId xmlns:a16="http://schemas.microsoft.com/office/drawing/2014/main" id="{39D709EA-8E6D-4DF7-987F-D0AA3DF689AE}"/>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6146" name="Picture 2" descr="Volocopter unveils VoloConnect, its longer-range eVTOL air taxi - evtol.com">
            <a:extLst>
              <a:ext uri="{FF2B5EF4-FFF2-40B4-BE49-F238E27FC236}">
                <a16:creationId xmlns:a16="http://schemas.microsoft.com/office/drawing/2014/main" id="{B1A9DF0A-413C-447C-8453-60383C319E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9255" y="2674204"/>
            <a:ext cx="2778675" cy="19847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3274583-38D5-61E4-4328-FD7CACF72494}"/>
              </a:ext>
            </a:extLst>
          </p:cNvPr>
          <p:cNvSpPr>
            <a:spLocks noGrp="1"/>
          </p:cNvSpPr>
          <p:nvPr>
            <p:ph idx="1"/>
          </p:nvPr>
        </p:nvSpPr>
        <p:spPr>
          <a:xfrm>
            <a:off x="960120" y="1943101"/>
            <a:ext cx="10229850" cy="3394710"/>
          </a:xfrm>
        </p:spPr>
        <p:txBody>
          <a:bodyPr>
            <a:normAutofit fontScale="92500" lnSpcReduction="20000"/>
          </a:bodyPr>
          <a:lstStyle/>
          <a:p>
            <a:r>
              <a:rPr lang="en-US" sz="2800" b="1" dirty="0"/>
              <a:t>Will Address:</a:t>
            </a:r>
          </a:p>
          <a:p>
            <a:pPr lvl="1">
              <a:buFont typeface="Courier New" panose="02070309020205020404" pitchFamily="49" charset="0"/>
              <a:buChar char="o"/>
            </a:pPr>
            <a:r>
              <a:rPr lang="en-US" sz="2400" dirty="0"/>
              <a:t>Autonomy</a:t>
            </a:r>
          </a:p>
          <a:p>
            <a:pPr lvl="1">
              <a:buFont typeface="Courier New" panose="02070309020205020404" pitchFamily="49" charset="0"/>
              <a:buChar char="o"/>
            </a:pPr>
            <a:r>
              <a:rPr lang="en-US" sz="2400" dirty="0"/>
              <a:t>Different propulsion methods</a:t>
            </a:r>
          </a:p>
          <a:p>
            <a:pPr lvl="1">
              <a:buFont typeface="Courier New" panose="02070309020205020404" pitchFamily="49" charset="0"/>
              <a:buChar char="o"/>
            </a:pPr>
            <a:r>
              <a:rPr lang="en-US" sz="2400" dirty="0"/>
              <a:t>Density, frequency, and complexity of operations facilities </a:t>
            </a:r>
          </a:p>
          <a:p>
            <a:pPr lvl="1">
              <a:buFont typeface="Courier New" panose="02070309020205020404" pitchFamily="49" charset="0"/>
              <a:buChar char="o"/>
            </a:pPr>
            <a:r>
              <a:rPr lang="en-US" sz="2400" dirty="0"/>
              <a:t>VTOL aircraft using alternative fuel sources such as hydrogen and hybrid. </a:t>
            </a:r>
          </a:p>
          <a:p>
            <a:pPr lvl="1">
              <a:buFont typeface="Courier New" panose="02070309020205020404" pitchFamily="49" charset="0"/>
              <a:buChar char="o"/>
            </a:pPr>
            <a:r>
              <a:rPr lang="en-US" sz="2400" dirty="0"/>
              <a:t>Include aircraft that do not currently conform to the Reference Aircraft included in this EB (for example, aircraft with an MTOW over 12,500 pounds (5,670 kg)) </a:t>
            </a:r>
          </a:p>
          <a:p>
            <a:pPr lvl="1">
              <a:buFont typeface="Courier New" panose="02070309020205020404" pitchFamily="49" charset="0"/>
              <a:buChar char="o"/>
            </a:pPr>
            <a:r>
              <a:rPr lang="en-US" sz="2400" dirty="0"/>
              <a:t>Instrument flight rules (</a:t>
            </a:r>
            <a:r>
              <a:rPr lang="en-US" sz="2400" dirty="0" err="1"/>
              <a:t>IFR</a:t>
            </a:r>
            <a:r>
              <a:rPr lang="en-US" sz="2400" dirty="0"/>
              <a:t>) capability </a:t>
            </a:r>
          </a:p>
          <a:p>
            <a:pPr lvl="1">
              <a:buFont typeface="Courier New" panose="02070309020205020404" pitchFamily="49" charset="0"/>
              <a:buChar char="o"/>
            </a:pPr>
            <a:r>
              <a:rPr lang="en-US" sz="2400" dirty="0"/>
              <a:t>The use of multiple final approach and takeoff areas (</a:t>
            </a:r>
            <a:r>
              <a:rPr lang="en-US" sz="2400" dirty="0" err="1"/>
              <a:t>FATOs</a:t>
            </a:r>
            <a:r>
              <a:rPr lang="en-US" sz="2400" dirty="0"/>
              <a:t>).</a:t>
            </a:r>
          </a:p>
        </p:txBody>
      </p:sp>
    </p:spTree>
    <p:extLst>
      <p:ext uri="{BB962C8B-B14F-4D97-AF65-F5344CB8AC3E}">
        <p14:creationId xmlns:p14="http://schemas.microsoft.com/office/powerpoint/2010/main" val="270195972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BE95-AC98-4ACC-97A9-455D50DF2B56}"/>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kern="1200" dirty="0">
                <a:solidFill>
                  <a:srgbClr val="002060"/>
                </a:solidFill>
                <a:latin typeface="Calibri" pitchFamily="34" charset="0"/>
                <a:ea typeface="+mn-ea"/>
                <a:cs typeface="Calibri" pitchFamily="34" charset="0"/>
              </a:rPr>
              <a:t>Other Standards</a:t>
            </a:r>
          </a:p>
        </p:txBody>
      </p:sp>
      <p:sp>
        <p:nvSpPr>
          <p:cNvPr id="19" name="TextBox 18">
            <a:extLst>
              <a:ext uri="{FF2B5EF4-FFF2-40B4-BE49-F238E27FC236}">
                <a16:creationId xmlns:a16="http://schemas.microsoft.com/office/drawing/2014/main" id="{D825B5AE-C732-42C3-B007-14F3E2F609C4}"/>
              </a:ext>
            </a:extLst>
          </p:cNvPr>
          <p:cNvSpPr txBox="1"/>
          <p:nvPr/>
        </p:nvSpPr>
        <p:spPr>
          <a:xfrm>
            <a:off x="13055194" y="1288829"/>
            <a:ext cx="2676152" cy="276999"/>
          </a:xfrm>
          <a:prstGeom prst="rect">
            <a:avLst/>
          </a:prstGeom>
          <a:noFill/>
        </p:spPr>
        <p:txBody>
          <a:bodyPr wrap="square" rtlCol="0">
            <a:spAutoFit/>
          </a:bodyPr>
          <a:lstStyle/>
          <a:p>
            <a:pPr algn="ctr"/>
            <a:r>
              <a:rPr lang="en-US" sz="1200" dirty="0"/>
              <a:t>2020 H160 (Marignane)</a:t>
            </a:r>
          </a:p>
        </p:txBody>
      </p:sp>
      <p:sp>
        <p:nvSpPr>
          <p:cNvPr id="23" name="TextBox 22">
            <a:extLst>
              <a:ext uri="{FF2B5EF4-FFF2-40B4-BE49-F238E27FC236}">
                <a16:creationId xmlns:a16="http://schemas.microsoft.com/office/drawing/2014/main" id="{269E29B1-AC4F-4C8F-A118-F8509000250F}"/>
              </a:ext>
            </a:extLst>
          </p:cNvPr>
          <p:cNvSpPr txBox="1"/>
          <p:nvPr/>
        </p:nvSpPr>
        <p:spPr>
          <a:xfrm>
            <a:off x="12999205" y="2155762"/>
            <a:ext cx="2676152" cy="461665"/>
          </a:xfrm>
          <a:prstGeom prst="rect">
            <a:avLst/>
          </a:prstGeom>
          <a:noFill/>
        </p:spPr>
        <p:txBody>
          <a:bodyPr wrap="square" rtlCol="0">
            <a:spAutoFit/>
          </a:bodyPr>
          <a:lstStyle/>
          <a:p>
            <a:pPr algn="ctr"/>
            <a:r>
              <a:rPr lang="en-US" sz="1200" dirty="0"/>
              <a:t>2022 </a:t>
            </a:r>
            <a:r>
              <a:rPr lang="en-US" sz="1200" dirty="0" err="1"/>
              <a:t>VoloRegion</a:t>
            </a:r>
            <a:r>
              <a:rPr lang="en-US" sz="1200" dirty="0"/>
              <a:t> Concept</a:t>
            </a:r>
          </a:p>
          <a:p>
            <a:pPr algn="ctr"/>
            <a:r>
              <a:rPr lang="en-US" sz="1200" dirty="0"/>
              <a:t>First Flight May 2022</a:t>
            </a:r>
          </a:p>
        </p:txBody>
      </p:sp>
      <p:sp>
        <p:nvSpPr>
          <p:cNvPr id="24" name="Rectangle 23">
            <a:extLst>
              <a:ext uri="{FF2B5EF4-FFF2-40B4-BE49-F238E27FC236}">
                <a16:creationId xmlns:a16="http://schemas.microsoft.com/office/drawing/2014/main" id="{39D709EA-8E6D-4DF7-987F-D0AA3DF689AE}"/>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6146" name="Picture 2" descr="Volocopter unveils VoloConnect, its longer-range eVTOL air taxi - evtol.com">
            <a:extLst>
              <a:ext uri="{FF2B5EF4-FFF2-40B4-BE49-F238E27FC236}">
                <a16:creationId xmlns:a16="http://schemas.microsoft.com/office/drawing/2014/main" id="{B1A9DF0A-413C-447C-8453-60383C319E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9255" y="2674204"/>
            <a:ext cx="2778675" cy="198477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AA3C93B8-4B1D-F10A-1E9A-C9F35E66AB4A}"/>
              </a:ext>
            </a:extLst>
          </p:cNvPr>
          <p:cNvSpPr>
            <a:spLocks noGrp="1"/>
          </p:cNvSpPr>
          <p:nvPr>
            <p:ph idx="1"/>
          </p:nvPr>
        </p:nvSpPr>
        <p:spPr>
          <a:xfrm>
            <a:off x="2741599" y="1724576"/>
            <a:ext cx="8629389" cy="4293451"/>
          </a:xfrm>
        </p:spPr>
        <p:txBody>
          <a:bodyPr>
            <a:normAutofit/>
          </a:bodyPr>
          <a:lstStyle/>
          <a:p>
            <a:r>
              <a:rPr lang="en-US" b="1" dirty="0"/>
              <a:t>F3423, Standard Specification for Vertiport Design </a:t>
            </a:r>
          </a:p>
          <a:p>
            <a:pPr lvl="1"/>
            <a:r>
              <a:rPr lang="en-US" i="1" dirty="0"/>
              <a:t>(Published Aug 2022)</a:t>
            </a:r>
          </a:p>
          <a:p>
            <a:pPr marL="0" indent="0">
              <a:buNone/>
            </a:pPr>
            <a:endParaRPr lang="en-US" b="1" dirty="0"/>
          </a:p>
          <a:p>
            <a:endParaRPr lang="en-US" b="1" dirty="0"/>
          </a:p>
          <a:p>
            <a:r>
              <a:rPr lang="en-US" b="1" dirty="0"/>
              <a:t>418, Standard for Heliports &amp; Vertiports </a:t>
            </a:r>
          </a:p>
          <a:p>
            <a:pPr lvl="1"/>
            <a:r>
              <a:rPr lang="en-US" i="1" dirty="0"/>
              <a:t>(Expected Dec 2023 / Jun 2024)</a:t>
            </a:r>
          </a:p>
          <a:p>
            <a:endParaRPr lang="en-US" b="1" dirty="0"/>
          </a:p>
          <a:p>
            <a:pPr lvl="1"/>
            <a:endParaRPr lang="en-US" dirty="0"/>
          </a:p>
        </p:txBody>
      </p:sp>
      <p:pic>
        <p:nvPicPr>
          <p:cNvPr id="6" name="Picture 2" descr="Brian D. Avery - 25+ years of events, tourism, and attractions experience">
            <a:extLst>
              <a:ext uri="{FF2B5EF4-FFF2-40B4-BE49-F238E27FC236}">
                <a16:creationId xmlns:a16="http://schemas.microsoft.com/office/drawing/2014/main" id="{32172302-D207-3A9E-A097-F885287CFD5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7350" y="1724577"/>
            <a:ext cx="2153920" cy="19709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7" name="Picture 2" descr="NFPA Accepting Nominations for Advocacy Award Honoring Influencers in ...">
            <a:extLst>
              <a:ext uri="{FF2B5EF4-FFF2-40B4-BE49-F238E27FC236}">
                <a16:creationId xmlns:a16="http://schemas.microsoft.com/office/drawing/2014/main" id="{96E4E304-BC37-27FD-BB40-6F8BB30C28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407350" y="4063285"/>
            <a:ext cx="2167394" cy="2167394"/>
          </a:xfrm>
          <a:prstGeom prst="roundRect">
            <a:avLst>
              <a:gd name="adj" fmla="val 4380"/>
            </a:avLst>
          </a:pr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8545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BE95-AC98-4ACC-97A9-455D50DF2B56}"/>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sz="4000" b="1" kern="1200" dirty="0">
                <a:solidFill>
                  <a:srgbClr val="002060"/>
                </a:solidFill>
                <a:latin typeface="Calibri" pitchFamily="34" charset="0"/>
                <a:ea typeface="+mn-ea"/>
                <a:cs typeface="Calibri" pitchFamily="34" charset="0"/>
              </a:rPr>
              <a:t>Community Acceptance</a:t>
            </a:r>
          </a:p>
        </p:txBody>
      </p:sp>
      <p:sp>
        <p:nvSpPr>
          <p:cNvPr id="19" name="TextBox 18">
            <a:extLst>
              <a:ext uri="{FF2B5EF4-FFF2-40B4-BE49-F238E27FC236}">
                <a16:creationId xmlns:a16="http://schemas.microsoft.com/office/drawing/2014/main" id="{D825B5AE-C732-42C3-B007-14F3E2F609C4}"/>
              </a:ext>
            </a:extLst>
          </p:cNvPr>
          <p:cNvSpPr txBox="1"/>
          <p:nvPr/>
        </p:nvSpPr>
        <p:spPr>
          <a:xfrm>
            <a:off x="13055194" y="1288829"/>
            <a:ext cx="2676152" cy="276999"/>
          </a:xfrm>
          <a:prstGeom prst="rect">
            <a:avLst/>
          </a:prstGeom>
          <a:noFill/>
        </p:spPr>
        <p:txBody>
          <a:bodyPr wrap="square" rtlCol="0">
            <a:spAutoFit/>
          </a:bodyPr>
          <a:lstStyle/>
          <a:p>
            <a:pPr algn="ctr"/>
            <a:r>
              <a:rPr lang="en-US" sz="1200" dirty="0"/>
              <a:t>2020 H160 (Marignane)</a:t>
            </a:r>
          </a:p>
        </p:txBody>
      </p:sp>
      <p:sp>
        <p:nvSpPr>
          <p:cNvPr id="23" name="TextBox 22">
            <a:extLst>
              <a:ext uri="{FF2B5EF4-FFF2-40B4-BE49-F238E27FC236}">
                <a16:creationId xmlns:a16="http://schemas.microsoft.com/office/drawing/2014/main" id="{269E29B1-AC4F-4C8F-A118-F8509000250F}"/>
              </a:ext>
            </a:extLst>
          </p:cNvPr>
          <p:cNvSpPr txBox="1"/>
          <p:nvPr/>
        </p:nvSpPr>
        <p:spPr>
          <a:xfrm>
            <a:off x="12999205" y="2155762"/>
            <a:ext cx="2676152" cy="461665"/>
          </a:xfrm>
          <a:prstGeom prst="rect">
            <a:avLst/>
          </a:prstGeom>
          <a:noFill/>
        </p:spPr>
        <p:txBody>
          <a:bodyPr wrap="square" rtlCol="0">
            <a:spAutoFit/>
          </a:bodyPr>
          <a:lstStyle/>
          <a:p>
            <a:pPr algn="ctr"/>
            <a:r>
              <a:rPr lang="en-US" sz="1200" dirty="0"/>
              <a:t>2022 </a:t>
            </a:r>
            <a:r>
              <a:rPr lang="en-US" sz="1200" dirty="0" err="1"/>
              <a:t>VoloRegion</a:t>
            </a:r>
            <a:r>
              <a:rPr lang="en-US" sz="1200" dirty="0"/>
              <a:t> Concept</a:t>
            </a:r>
          </a:p>
          <a:p>
            <a:pPr algn="ctr"/>
            <a:r>
              <a:rPr lang="en-US" sz="1200" dirty="0"/>
              <a:t>First Flight May 2022</a:t>
            </a:r>
          </a:p>
        </p:txBody>
      </p:sp>
      <p:sp>
        <p:nvSpPr>
          <p:cNvPr id="24" name="Rectangle 23">
            <a:extLst>
              <a:ext uri="{FF2B5EF4-FFF2-40B4-BE49-F238E27FC236}">
                <a16:creationId xmlns:a16="http://schemas.microsoft.com/office/drawing/2014/main" id="{39D709EA-8E6D-4DF7-987F-D0AA3DF689AE}"/>
              </a:ext>
            </a:extLst>
          </p:cNvPr>
          <p:cNvSpPr/>
          <p:nvPr/>
        </p:nvSpPr>
        <p:spPr>
          <a:xfrm>
            <a:off x="5207776" y="6483051"/>
            <a:ext cx="1776448" cy="307777"/>
          </a:xfrm>
          <a:prstGeom prst="rect">
            <a:avLst/>
          </a:prstGeom>
        </p:spPr>
        <p:txBody>
          <a:bodyPr wrap="none">
            <a:spAutoFit/>
          </a:bodyPr>
          <a:lstStyle/>
          <a:p>
            <a:r>
              <a:rPr lang="en-US" b="1" kern="0" dirty="0"/>
              <a:t>www.eVTOL.news </a:t>
            </a:r>
            <a:endParaRPr lang="en-US" dirty="0"/>
          </a:p>
        </p:txBody>
      </p:sp>
      <p:pic>
        <p:nvPicPr>
          <p:cNvPr id="6146" name="Picture 2" descr="Volocopter unveils VoloConnect, its longer-range eVTOL air taxi - evtol.com">
            <a:extLst>
              <a:ext uri="{FF2B5EF4-FFF2-40B4-BE49-F238E27FC236}">
                <a16:creationId xmlns:a16="http://schemas.microsoft.com/office/drawing/2014/main" id="{B1A9DF0A-413C-447C-8453-60383C319E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959255" y="2674204"/>
            <a:ext cx="2778675" cy="19847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ast 34th Street Heliport - Wikipedia">
            <a:extLst>
              <a:ext uri="{FF2B5EF4-FFF2-40B4-BE49-F238E27FC236}">
                <a16:creationId xmlns:a16="http://schemas.microsoft.com/office/drawing/2014/main" id="{216890C8-59F4-2F53-92CB-67D40F492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41" y="1565828"/>
            <a:ext cx="5893682" cy="35529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rone flying over a city&#10;&#10;Description automatically generated">
            <a:extLst>
              <a:ext uri="{FF2B5EF4-FFF2-40B4-BE49-F238E27FC236}">
                <a16:creationId xmlns:a16="http://schemas.microsoft.com/office/drawing/2014/main" id="{9AEF8C14-4141-9974-D471-E25EFEE585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7477" y="1585827"/>
            <a:ext cx="4974182" cy="3552987"/>
          </a:xfrm>
          <a:prstGeom prst="rect">
            <a:avLst/>
          </a:prstGeom>
        </p:spPr>
      </p:pic>
    </p:spTree>
    <p:extLst>
      <p:ext uri="{BB962C8B-B14F-4D97-AF65-F5344CB8AC3E}">
        <p14:creationId xmlns:p14="http://schemas.microsoft.com/office/powerpoint/2010/main" val="11172090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b="1" dirty="0">
                <a:solidFill>
                  <a:schemeClr val="bg1"/>
                </a:solidFill>
                <a:effectLst>
                  <a:outerShdw blurRad="38100" dist="38100" dir="2700000" algn="tl">
                    <a:srgbClr val="000000">
                      <a:alpha val="43137"/>
                    </a:srgbClr>
                  </a:outerShdw>
                </a:effectLst>
              </a:rPr>
              <a:t>VFS is the global Vertical Flight Society</a:t>
            </a:r>
          </a:p>
          <a:p>
            <a:pPr lvl="1"/>
            <a:r>
              <a:rPr lang="en-US" dirty="0">
                <a:solidFill>
                  <a:schemeClr val="bg1"/>
                </a:solidFill>
                <a:effectLst>
                  <a:outerShdw blurRad="38100" dist="38100" dir="2700000" algn="tl">
                    <a:srgbClr val="000000">
                      <a:alpha val="43137"/>
                    </a:srgbClr>
                  </a:outerShdw>
                </a:effectLst>
              </a:rPr>
              <a:t>We are helping to shape the future of vertical flight!</a:t>
            </a:r>
          </a:p>
          <a:p>
            <a:pPr lvl="1"/>
            <a:r>
              <a:rPr lang="en-US" dirty="0">
                <a:solidFill>
                  <a:schemeClr val="bg1"/>
                </a:solidFill>
                <a:effectLst>
                  <a:outerShdw blurRad="38100" dist="38100" dir="2700000" algn="tl">
                    <a:srgbClr val="000000">
                      <a:alpha val="43137"/>
                    </a:srgbClr>
                  </a:outerShdw>
                </a:effectLst>
              </a:rPr>
              <a:t>$Billions going into new military &amp; civil high-speed/long range rotorcraft</a:t>
            </a:r>
          </a:p>
          <a:p>
            <a:pPr lvl="1"/>
            <a:r>
              <a:rPr lang="en-US" dirty="0">
                <a:solidFill>
                  <a:schemeClr val="bg1"/>
                </a:solidFill>
                <a:effectLst>
                  <a:outerShdw blurRad="38100" dist="38100" dir="2700000" algn="tl">
                    <a:srgbClr val="000000">
                      <a:alpha val="43137"/>
                    </a:srgbClr>
                  </a:outerShdw>
                </a:effectLst>
              </a:rPr>
              <a:t>Find out more at </a:t>
            </a:r>
            <a:r>
              <a:rPr lang="en-US" b="1" dirty="0">
                <a:solidFill>
                  <a:schemeClr val="bg1"/>
                </a:solidFill>
                <a:effectLst>
                  <a:outerShdw blurRad="38100" dist="38100" dir="2700000" algn="tl">
                    <a:srgbClr val="000000">
                      <a:alpha val="43137"/>
                    </a:srgbClr>
                  </a:outerShdw>
                </a:effectLst>
              </a:rPr>
              <a:t>www.vtol.org </a:t>
            </a:r>
            <a:r>
              <a:rPr lang="en-US" dirty="0">
                <a:solidFill>
                  <a:schemeClr val="bg1"/>
                </a:solidFill>
                <a:effectLst>
                  <a:outerShdw blurRad="38100" dist="38100" dir="2700000" algn="tl">
                    <a:srgbClr val="000000">
                      <a:alpha val="43137"/>
                    </a:srgbClr>
                  </a:outerShdw>
                </a:effectLst>
              </a:rPr>
              <a:t>and join us!</a:t>
            </a:r>
            <a:br>
              <a:rPr lang="en-US" b="1" dirty="0">
                <a:solidFill>
                  <a:schemeClr val="bg1"/>
                </a:solidFill>
                <a:effectLst>
                  <a:outerShdw blurRad="38100" dist="38100" dir="2700000" algn="tl">
                    <a:srgbClr val="000000">
                      <a:alpha val="43137"/>
                    </a:srgbClr>
                  </a:outerShdw>
                </a:effectLst>
              </a:rPr>
            </a:br>
            <a:endParaRPr lang="en-US"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Significant funds being invested in electric VTOL (&gt;$10B)</a:t>
            </a:r>
          </a:p>
          <a:p>
            <a:pPr lvl="1"/>
            <a:r>
              <a:rPr lang="en-US" dirty="0">
                <a:solidFill>
                  <a:schemeClr val="bg1"/>
                </a:solidFill>
                <a:effectLst>
                  <a:outerShdw blurRad="38100" dist="38100" dir="2700000" algn="tl">
                    <a:srgbClr val="000000">
                      <a:alpha val="43137"/>
                    </a:srgbClr>
                  </a:outerShdw>
                </a:effectLst>
              </a:rPr>
              <a:t>875+ concepts — significant work in hybrid/electric VTOL aircraft</a:t>
            </a:r>
          </a:p>
          <a:p>
            <a:pPr lvl="1"/>
            <a:r>
              <a:rPr lang="en-US" dirty="0">
                <a:solidFill>
                  <a:schemeClr val="bg1"/>
                </a:solidFill>
                <a:effectLst>
                  <a:outerShdw blurRad="38100" dist="38100" dir="2700000" algn="tl">
                    <a:srgbClr val="000000">
                      <a:alpha val="43137"/>
                    </a:srgbClr>
                  </a:outerShdw>
                </a:effectLst>
              </a:rPr>
              <a:t>The explosive interest in drones is being repeated with manned eVTOL</a:t>
            </a:r>
          </a:p>
          <a:p>
            <a:pPr lvl="1"/>
            <a:r>
              <a:rPr lang="en-US" dirty="0">
                <a:solidFill>
                  <a:schemeClr val="bg1"/>
                </a:solidFill>
                <a:effectLst>
                  <a:outerShdw blurRad="38100" dist="38100" dir="2700000" algn="tl">
                    <a:srgbClr val="000000">
                      <a:alpha val="43137"/>
                    </a:srgbClr>
                  </a:outerShdw>
                </a:effectLst>
              </a:rPr>
              <a:t>The Electric VTOL Revolution is transformative like the turbine engine</a:t>
            </a:r>
          </a:p>
          <a:p>
            <a:pPr lvl="1"/>
            <a:r>
              <a:rPr lang="en-US" dirty="0">
                <a:solidFill>
                  <a:schemeClr val="bg1"/>
                </a:solidFill>
                <a:effectLst>
                  <a:outerShdw blurRad="38100" dist="38100" dir="2700000" algn="tl">
                    <a:srgbClr val="000000">
                      <a:alpha val="43137"/>
                    </a:srgbClr>
                  </a:outerShdw>
                </a:effectLst>
              </a:rPr>
              <a:t>VFS has been leading electric flight transformation since 2014</a:t>
            </a:r>
          </a:p>
          <a:p>
            <a:pPr lvl="1"/>
            <a:r>
              <a:rPr lang="en-US" dirty="0">
                <a:solidFill>
                  <a:schemeClr val="bg1"/>
                </a:solidFill>
                <a:effectLst>
                  <a:outerShdw blurRad="38100" dist="38100" dir="2700000" algn="tl">
                    <a:srgbClr val="000000">
                      <a:alpha val="43137"/>
                    </a:srgbClr>
                  </a:outerShdw>
                </a:effectLst>
              </a:rPr>
              <a:t>Find out more at </a:t>
            </a:r>
            <a:r>
              <a:rPr lang="en-US" b="1" dirty="0">
                <a:solidFill>
                  <a:schemeClr val="bg1"/>
                </a:solidFill>
                <a:effectLst>
                  <a:outerShdw blurRad="38100" dist="38100" dir="2700000" algn="tl">
                    <a:srgbClr val="000000">
                      <a:alpha val="43137"/>
                    </a:srgbClr>
                  </a:outerShdw>
                </a:effectLst>
              </a:rPr>
              <a:t>www.eVTOL.news </a:t>
            </a:r>
          </a:p>
        </p:txBody>
      </p:sp>
      <p:sp>
        <p:nvSpPr>
          <p:cNvPr id="4" name="Title 3"/>
          <p:cNvSpPr>
            <a:spLocks noGrp="1"/>
          </p:cNvSpPr>
          <p:nvPr>
            <p:ph type="title"/>
          </p:nvPr>
        </p:nvSpPr>
        <p:spPr/>
        <p:txBody>
          <a:bodyPr/>
          <a:lstStyle/>
          <a:p>
            <a:pPr algn="l"/>
            <a:r>
              <a:rPr lang="en-US" b="1" dirty="0"/>
              <a:t>Summary</a:t>
            </a:r>
          </a:p>
        </p:txBody>
      </p:sp>
    </p:spTree>
    <p:extLst>
      <p:ext uri="{BB962C8B-B14F-4D97-AF65-F5344CB8AC3E}">
        <p14:creationId xmlns:p14="http://schemas.microsoft.com/office/powerpoint/2010/main" val="3473697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849D8-D041-4E34-AEEC-AEB77D262B44}"/>
              </a:ext>
            </a:extLst>
          </p:cNvPr>
          <p:cNvSpPr>
            <a:spLocks noGrp="1"/>
          </p:cNvSpPr>
          <p:nvPr>
            <p:ph type="title"/>
          </p:nvPr>
        </p:nvSpPr>
        <p:spPr/>
        <p:txBody>
          <a:bodyPr/>
          <a:lstStyle/>
          <a:p>
            <a:r>
              <a:rPr lang="en-US" dirty="0"/>
              <a:t>An 80-Year Legacy</a:t>
            </a:r>
          </a:p>
        </p:txBody>
      </p:sp>
      <p:sp>
        <p:nvSpPr>
          <p:cNvPr id="3" name="Content Placeholder 2">
            <a:extLst>
              <a:ext uri="{FF2B5EF4-FFF2-40B4-BE49-F238E27FC236}">
                <a16:creationId xmlns:a16="http://schemas.microsoft.com/office/drawing/2014/main" id="{8DE36D7B-0A2B-4E55-96F8-EFC592C41FE4}"/>
              </a:ext>
            </a:extLst>
          </p:cNvPr>
          <p:cNvSpPr>
            <a:spLocks noGrp="1"/>
          </p:cNvSpPr>
          <p:nvPr>
            <p:ph idx="1"/>
          </p:nvPr>
        </p:nvSpPr>
        <p:spPr>
          <a:xfrm>
            <a:off x="162932" y="1191669"/>
            <a:ext cx="8367297" cy="5291138"/>
          </a:xfrm>
        </p:spPr>
        <p:txBody>
          <a:bodyPr/>
          <a:lstStyle/>
          <a:p>
            <a:r>
              <a:rPr lang="en-US" b="1" dirty="0"/>
              <a:t>VFS has a long history of advocacy and leadership</a:t>
            </a:r>
          </a:p>
          <a:p>
            <a:pPr lvl="1"/>
            <a:r>
              <a:rPr lang="en-US" dirty="0"/>
              <a:t>Helped establish NASA-Army Joint Office, Nat’l Rotorcraft Technology Center (NRTC), Centers of Excellence, RITA/VLC </a:t>
            </a:r>
          </a:p>
          <a:p>
            <a:pPr lvl="1"/>
            <a:r>
              <a:rPr lang="en-US" dirty="0"/>
              <a:t>Worked with NASA and DoD to save the NFAC wind tunnel</a:t>
            </a:r>
          </a:p>
          <a:p>
            <a:r>
              <a:rPr lang="en-US" b="1" dirty="0"/>
              <a:t>Provided major support to transformative initiatives</a:t>
            </a:r>
          </a:p>
          <a:p>
            <a:pPr lvl="1"/>
            <a:r>
              <a:rPr lang="en-US" dirty="0"/>
              <a:t>Joint Strike Fighter/F-35B STOVL Lightning II</a:t>
            </a:r>
          </a:p>
          <a:p>
            <a:pPr lvl="1"/>
            <a:r>
              <a:rPr lang="en-US" dirty="0"/>
              <a:t>V-22 Osprey tiltrotor</a:t>
            </a:r>
          </a:p>
          <a:p>
            <a:r>
              <a:rPr lang="en-US" b="1" dirty="0"/>
              <a:t>Now providing major foundational support to new transformative initiatives</a:t>
            </a:r>
          </a:p>
          <a:p>
            <a:pPr lvl="1"/>
            <a:r>
              <a:rPr lang="en-US" dirty="0"/>
              <a:t>Joint Multi-Role (JMR) / Future Vertical Lift (FVL)</a:t>
            </a:r>
          </a:p>
          <a:p>
            <a:pPr lvl="1"/>
            <a:r>
              <a:rPr lang="en-US" dirty="0"/>
              <a:t>Electric, hybrid and hydrogen-electric VTOL (eVTOL)</a:t>
            </a:r>
          </a:p>
        </p:txBody>
      </p:sp>
      <p:sp>
        <p:nvSpPr>
          <p:cNvPr id="5" name="TextBox 4">
            <a:extLst>
              <a:ext uri="{FF2B5EF4-FFF2-40B4-BE49-F238E27FC236}">
                <a16:creationId xmlns:a16="http://schemas.microsoft.com/office/drawing/2014/main" id="{38C55ECE-ED59-4F11-BA48-19A2BE7459E7}"/>
              </a:ext>
            </a:extLst>
          </p:cNvPr>
          <p:cNvSpPr txBox="1"/>
          <p:nvPr/>
        </p:nvSpPr>
        <p:spPr>
          <a:xfrm>
            <a:off x="3156152" y="6232931"/>
            <a:ext cx="5829288" cy="461665"/>
          </a:xfrm>
          <a:prstGeom prst="rect">
            <a:avLst/>
          </a:prstGeom>
          <a:solidFill>
            <a:schemeClr val="accent2">
              <a:lumMod val="75000"/>
            </a:schemeClr>
          </a:solidFill>
          <a:effectLst>
            <a:outerShdw blurRad="50800" dist="38100" dir="2700000" algn="tl" rotWithShape="0">
              <a:prstClr val="black">
                <a:alpha val="40000"/>
              </a:prstClr>
            </a:outerShdw>
          </a:effectLst>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VFS Works to Advance Vertical Flight! </a:t>
            </a:r>
          </a:p>
        </p:txBody>
      </p:sp>
      <p:sp>
        <p:nvSpPr>
          <p:cNvPr id="6" name="Rectangle 5">
            <a:extLst>
              <a:ext uri="{FF2B5EF4-FFF2-40B4-BE49-F238E27FC236}">
                <a16:creationId xmlns:a16="http://schemas.microsoft.com/office/drawing/2014/main" id="{4EF234D0-7CD0-4345-A021-7CC7417C2751}"/>
              </a:ext>
            </a:extLst>
          </p:cNvPr>
          <p:cNvSpPr/>
          <p:nvPr/>
        </p:nvSpPr>
        <p:spPr>
          <a:xfrm>
            <a:off x="7877264" y="3124044"/>
            <a:ext cx="4226560" cy="43088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Joby at NFAC 40 ft x 80 ft wind tunnel</a:t>
            </a:r>
            <a:b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b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Courtesy of Joby</a:t>
            </a:r>
          </a:p>
        </p:txBody>
      </p:sp>
      <p:pic>
        <p:nvPicPr>
          <p:cNvPr id="1026" name="Picture 2" descr="Image result for jmr fvl">
            <a:extLst>
              <a:ext uri="{FF2B5EF4-FFF2-40B4-BE49-F238E27FC236}">
                <a16:creationId xmlns:a16="http://schemas.microsoft.com/office/drawing/2014/main" id="{63D95D12-4A09-419E-B8FD-65DFCE8EEE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4735" y="3621336"/>
            <a:ext cx="2926080" cy="25749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476F672-3B6C-44AA-B28A-CDBCAFBA28AF}"/>
              </a:ext>
            </a:extLst>
          </p:cNvPr>
          <p:cNvSpPr/>
          <p:nvPr/>
        </p:nvSpPr>
        <p:spPr>
          <a:xfrm>
            <a:off x="7877264" y="6258886"/>
            <a:ext cx="4226560" cy="43088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Future Vertical Lift (FVL)</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Sikorsky-Boeing Defiant and Bell Valor</a:t>
            </a:r>
          </a:p>
        </p:txBody>
      </p:sp>
      <p:pic>
        <p:nvPicPr>
          <p:cNvPr id="7" name="Picture 6" descr="A close-up of a windmill&#10;&#10;Description automatically generated">
            <a:extLst>
              <a:ext uri="{FF2B5EF4-FFF2-40B4-BE49-F238E27FC236}">
                <a16:creationId xmlns:a16="http://schemas.microsoft.com/office/drawing/2014/main" id="{8527DC4F-C6E8-37D5-B0D2-E335F764EA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8993" y="1074964"/>
            <a:ext cx="3381822" cy="2033768"/>
          </a:xfrm>
          <a:prstGeom prst="rect">
            <a:avLst/>
          </a:prstGeom>
        </p:spPr>
      </p:pic>
    </p:spTree>
    <p:extLst>
      <p:ext uri="{BB962C8B-B14F-4D97-AF65-F5344CB8AC3E}">
        <p14:creationId xmlns:p14="http://schemas.microsoft.com/office/powerpoint/2010/main" val="40590365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7596-3A95-4EB0-BAA3-5B945CFDD738}"/>
              </a:ext>
            </a:extLst>
          </p:cNvPr>
          <p:cNvSpPr>
            <a:spLocks noGrp="1"/>
          </p:cNvSpPr>
          <p:nvPr>
            <p:ph type="title"/>
          </p:nvPr>
        </p:nvSpPr>
        <p:spPr/>
        <p:txBody>
          <a:bodyPr/>
          <a:lstStyle/>
          <a:p>
            <a:r>
              <a:rPr lang="en-US" dirty="0"/>
              <a:t>VTOL Innovators – Then and Now</a:t>
            </a:r>
          </a:p>
        </p:txBody>
      </p:sp>
      <p:pic>
        <p:nvPicPr>
          <p:cNvPr id="11" name="Content Placeholder 10" descr="A group of people posing for a photo&#10;&#10;Description automatically generated">
            <a:extLst>
              <a:ext uri="{FF2B5EF4-FFF2-40B4-BE49-F238E27FC236}">
                <a16:creationId xmlns:a16="http://schemas.microsoft.com/office/drawing/2014/main" id="{202FF642-3140-42DD-A36E-379E08997A3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208192" y="1017706"/>
            <a:ext cx="9723967" cy="2951858"/>
          </a:xfrm>
        </p:spPr>
      </p:pic>
      <p:pic>
        <p:nvPicPr>
          <p:cNvPr id="1026" name="Picture 2" descr="TVF1_Workshop_panoramic_photo.jpg (1915Ã527)">
            <a:extLst>
              <a:ext uri="{FF2B5EF4-FFF2-40B4-BE49-F238E27FC236}">
                <a16:creationId xmlns:a16="http://schemas.microsoft.com/office/drawing/2014/main" id="{6ADC1FF7-4C90-42E7-9EC4-A7EC31BA2A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209" y="3998933"/>
            <a:ext cx="9723966" cy="26766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E6C2B9-3E14-4EBC-B49A-B91604436EF7}"/>
              </a:ext>
            </a:extLst>
          </p:cNvPr>
          <p:cNvSpPr txBox="1"/>
          <p:nvPr/>
        </p:nvSpPr>
        <p:spPr>
          <a:xfrm>
            <a:off x="1259840" y="1203236"/>
            <a:ext cx="157902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1</a:t>
            </a:r>
            <a:r>
              <a:rPr kumimoji="0" lang="en-US" sz="1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st</a:t>
            </a: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 AHS Banquet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1944</a:t>
            </a:r>
          </a:p>
        </p:txBody>
      </p:sp>
      <p:sp>
        <p:nvSpPr>
          <p:cNvPr id="10" name="TextBox 9">
            <a:extLst>
              <a:ext uri="{FF2B5EF4-FFF2-40B4-BE49-F238E27FC236}">
                <a16:creationId xmlns:a16="http://schemas.microsoft.com/office/drawing/2014/main" id="{76E0A791-E562-4B1D-B510-812BF398FC23}"/>
              </a:ext>
            </a:extLst>
          </p:cNvPr>
          <p:cNvSpPr txBox="1"/>
          <p:nvPr/>
        </p:nvSpPr>
        <p:spPr>
          <a:xfrm>
            <a:off x="1259840" y="4190903"/>
            <a:ext cx="2016771"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1</a:t>
            </a:r>
            <a:r>
              <a:rPr kumimoji="0" lang="en-US" sz="14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st</a:t>
            </a: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 eVTOL Workshop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ＭＳ Ｐゴシック" pitchFamily="34" charset="-128"/>
                <a:cs typeface="+mn-cs"/>
              </a:rPr>
              <a:t>2014</a:t>
            </a:r>
          </a:p>
        </p:txBody>
      </p:sp>
    </p:spTree>
    <p:extLst>
      <p:ext uri="{BB962C8B-B14F-4D97-AF65-F5344CB8AC3E}">
        <p14:creationId xmlns:p14="http://schemas.microsoft.com/office/powerpoint/2010/main" val="29887857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E704C-029E-4F7A-9EFE-A801295CEB9E}"/>
              </a:ext>
            </a:extLst>
          </p:cNvPr>
          <p:cNvSpPr>
            <a:spLocks noGrp="1"/>
          </p:cNvSpPr>
          <p:nvPr>
            <p:ph type="title"/>
          </p:nvPr>
        </p:nvSpPr>
        <p:spPr>
          <a:xfrm>
            <a:off x="1489076" y="152400"/>
            <a:ext cx="9550400" cy="1143000"/>
          </a:xfrm>
        </p:spPr>
        <p:txBody>
          <a:bodyPr/>
          <a:lstStyle/>
          <a:p>
            <a:r>
              <a:rPr lang="en-US" dirty="0"/>
              <a:t>Vertiflite Covers Advanced VTOL </a:t>
            </a:r>
            <a:endParaRPr lang="en-US" sz="2800" dirty="0"/>
          </a:p>
        </p:txBody>
      </p:sp>
      <p:pic>
        <p:nvPicPr>
          <p:cNvPr id="6" name="Picture 2" descr="https://vtol.org/images/dmImage/SourceImage/v_marapr_2017_page_1-big.jpg">
            <a:extLst>
              <a:ext uri="{FF2B5EF4-FFF2-40B4-BE49-F238E27FC236}">
                <a16:creationId xmlns:a16="http://schemas.microsoft.com/office/drawing/2014/main" id="{495C0A88-9483-461E-80A1-9CF03423B09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5426" y="1413493"/>
            <a:ext cx="1899683"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descr="https://vtol.org/images/dmImage/StandardImage/VF-JA17-cover1.jpg">
            <a:extLst>
              <a:ext uri="{FF2B5EF4-FFF2-40B4-BE49-F238E27FC236}">
                <a16:creationId xmlns:a16="http://schemas.microsoft.com/office/drawing/2014/main" id="{710EF3A8-C8AE-47FF-B9A5-3C52F7E3E14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50762" y="1413493"/>
            <a:ext cx="1888245"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descr="Vertiflite March April 2018 cover">
            <a:extLst>
              <a:ext uri="{FF2B5EF4-FFF2-40B4-BE49-F238E27FC236}">
                <a16:creationId xmlns:a16="http://schemas.microsoft.com/office/drawing/2014/main" id="{299781D0-C4E6-43D2-A75B-6F213854843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84249" y="1413493"/>
            <a:ext cx="1897953"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Content Placeholder 5">
            <a:extLst>
              <a:ext uri="{FF2B5EF4-FFF2-40B4-BE49-F238E27FC236}">
                <a16:creationId xmlns:a16="http://schemas.microsoft.com/office/drawing/2014/main" id="{778CE16A-2980-4E44-A123-A754334C073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bwMode="auto">
          <a:xfrm>
            <a:off x="4154660" y="1413493"/>
            <a:ext cx="1899142"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Vertiflite May/June 2018 cover">
            <a:extLst>
              <a:ext uri="{FF2B5EF4-FFF2-40B4-BE49-F238E27FC236}">
                <a16:creationId xmlns:a16="http://schemas.microsoft.com/office/drawing/2014/main" id="{2F384B43-3AEA-4E14-A948-B24F12297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97854" y="1419366"/>
            <a:ext cx="1904021"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4" descr="https://vtol.org/images/dmImage/StandardImage/ND17cover.jpg">
            <a:extLst>
              <a:ext uri="{FF2B5EF4-FFF2-40B4-BE49-F238E27FC236}">
                <a16:creationId xmlns:a16="http://schemas.microsoft.com/office/drawing/2014/main" id="{E2DB0A33-E004-4831-9B1D-0F3004E0BD73}"/>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169455" y="1413493"/>
            <a:ext cx="1899141"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Vertiflite JF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5902" y="4162566"/>
            <a:ext cx="1901170"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97854" y="4162566"/>
            <a:ext cx="1901170"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3952" y="4162566"/>
            <a:ext cx="1901170"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62002" y="4162566"/>
            <a:ext cx="1901170"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over Vertiflite July/Aug 2019">
            <a:extLst>
              <a:ext uri="{FF2B5EF4-FFF2-40B4-BE49-F238E27FC236}">
                <a16:creationId xmlns:a16="http://schemas.microsoft.com/office/drawing/2014/main" id="{C911A5F9-C78D-A9EB-88BD-73A4B6C7C2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5426" y="4162566"/>
            <a:ext cx="1894974"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descr="Vertiflite JF20">
            <a:extLst>
              <a:ext uri="{FF2B5EF4-FFF2-40B4-BE49-F238E27FC236}">
                <a16:creationId xmlns:a16="http://schemas.microsoft.com/office/drawing/2014/main" id="{50FDBF0C-DFAD-0168-C63B-24B07A8AD7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04928" y="4164647"/>
            <a:ext cx="1901170" cy="246888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54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vtol.org/images/thumbs/v_mayjun_2018_page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2700" y="1150937"/>
            <a:ext cx="2112410" cy="27432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03886A-3EE7-4478-B1BB-C93B3DED80EC}"/>
              </a:ext>
            </a:extLst>
          </p:cNvPr>
          <p:cNvSpPr>
            <a:spLocks noGrp="1"/>
          </p:cNvSpPr>
          <p:nvPr>
            <p:ph type="title"/>
          </p:nvPr>
        </p:nvSpPr>
        <p:spPr/>
        <p:txBody>
          <a:bodyPr/>
          <a:lstStyle/>
          <a:p>
            <a:r>
              <a:rPr lang="en-US" dirty="0"/>
              <a:t>VFS Technical Resources</a:t>
            </a:r>
          </a:p>
        </p:txBody>
      </p:sp>
      <p:sp>
        <p:nvSpPr>
          <p:cNvPr id="3" name="Content Placeholder 2">
            <a:extLst>
              <a:ext uri="{FF2B5EF4-FFF2-40B4-BE49-F238E27FC236}">
                <a16:creationId xmlns:a16="http://schemas.microsoft.com/office/drawing/2014/main" id="{443BFC77-81BB-4D2C-84FE-543799AECAAB}"/>
              </a:ext>
            </a:extLst>
          </p:cNvPr>
          <p:cNvSpPr>
            <a:spLocks noGrp="1"/>
          </p:cNvSpPr>
          <p:nvPr>
            <p:ph idx="1"/>
          </p:nvPr>
        </p:nvSpPr>
        <p:spPr>
          <a:xfrm>
            <a:off x="615950" y="1298575"/>
            <a:ext cx="8195089" cy="5291138"/>
          </a:xfrm>
        </p:spPr>
        <p:txBody>
          <a:bodyPr/>
          <a:lstStyle/>
          <a:p>
            <a:r>
              <a:rPr lang="en-US" dirty="0"/>
              <a:t>Annual Forum &amp; Conferences: </a:t>
            </a:r>
            <a:r>
              <a:rPr lang="en-US" b="1" dirty="0"/>
              <a:t>www.vtol.org/events</a:t>
            </a:r>
          </a:p>
          <a:p>
            <a:pPr lvl="1"/>
            <a:r>
              <a:rPr lang="en-US" dirty="0"/>
              <a:t>Technical meetings from 100-1,400 people focused on the latest theory and progress in vertical flight</a:t>
            </a:r>
          </a:p>
          <a:p>
            <a:r>
              <a:rPr lang="en-US" dirty="0"/>
              <a:t>Vertical Flight Library: </a:t>
            </a:r>
            <a:r>
              <a:rPr lang="en-US" b="1" dirty="0"/>
              <a:t>www.vtol.org/library </a:t>
            </a:r>
          </a:p>
          <a:p>
            <a:pPr lvl="1"/>
            <a:r>
              <a:rPr lang="en-US" dirty="0"/>
              <a:t>800+ issues of </a:t>
            </a:r>
            <a:r>
              <a:rPr lang="en-US" i="1" dirty="0"/>
              <a:t>Vertiflite</a:t>
            </a:r>
            <a:r>
              <a:rPr lang="en-US" dirty="0"/>
              <a:t> magazine for free to members</a:t>
            </a:r>
          </a:p>
          <a:p>
            <a:pPr lvl="1"/>
            <a:r>
              <a:rPr lang="en-US" dirty="0"/>
              <a:t>15,000+ PDFs (35+ GB) — 75+ years of technical papers on vertical flight</a:t>
            </a:r>
          </a:p>
          <a:p>
            <a:r>
              <a:rPr lang="en-US" i="1" dirty="0"/>
              <a:t>Journal of the AHS: </a:t>
            </a:r>
            <a:r>
              <a:rPr lang="en-US" b="1" dirty="0"/>
              <a:t>www.vtol.org/journal </a:t>
            </a:r>
          </a:p>
          <a:p>
            <a:pPr lvl="1"/>
            <a:r>
              <a:rPr lang="en-US" dirty="0"/>
              <a:t>2,000+ PDFs of the most cutting-edge scientific &amp; technical VTOL articles in the world</a:t>
            </a:r>
          </a:p>
          <a:p>
            <a:pPr lvl="1"/>
            <a:r>
              <a:rPr lang="en-US" dirty="0"/>
              <a:t>World’s only peer-reviewed VTOL technical journal</a:t>
            </a:r>
          </a:p>
          <a:p>
            <a:pPr lvl="1"/>
            <a:endParaRPr lang="en-US" sz="1600" dirty="0"/>
          </a:p>
        </p:txBody>
      </p:sp>
      <p:pic>
        <p:nvPicPr>
          <p:cNvPr id="4098" name="Picture 2" descr="https://www.ingentaconnect.com/images/journal-logos/ahs/jahs.png">
            <a:extLst>
              <a:ext uri="{FF2B5EF4-FFF2-40B4-BE49-F238E27FC236}">
                <a16:creationId xmlns:a16="http://schemas.microsoft.com/office/drawing/2014/main" id="{5B91C6A3-08DD-4D2B-AE86-9010D3A1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6693" y="3756870"/>
            <a:ext cx="2177143" cy="27432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378597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4894E-0DE4-42F6-9664-2A7AEB641A35}"/>
              </a:ext>
            </a:extLst>
          </p:cNvPr>
          <p:cNvSpPr>
            <a:spLocks noGrp="1"/>
          </p:cNvSpPr>
          <p:nvPr>
            <p:ph type="title"/>
          </p:nvPr>
        </p:nvSpPr>
        <p:spPr/>
        <p:txBody>
          <a:bodyPr/>
          <a:lstStyle/>
          <a:p>
            <a:r>
              <a:rPr lang="en-US" dirty="0"/>
              <a:t>VFS Conferences </a:t>
            </a:r>
            <a:br>
              <a:rPr lang="en-US" dirty="0"/>
            </a:br>
            <a:r>
              <a:rPr lang="en-US" sz="1800" dirty="0">
                <a:effectLst/>
              </a:rPr>
              <a:t>www.vtol.org/events</a:t>
            </a:r>
            <a:endParaRPr lang="en-US" dirty="0"/>
          </a:p>
        </p:txBody>
      </p:sp>
      <p:sp>
        <p:nvSpPr>
          <p:cNvPr id="3" name="Content Placeholder 2">
            <a:extLst>
              <a:ext uri="{FF2B5EF4-FFF2-40B4-BE49-F238E27FC236}">
                <a16:creationId xmlns:a16="http://schemas.microsoft.com/office/drawing/2014/main" id="{5F6F9C15-1C14-414C-B4B7-FFE4EA72825B}"/>
              </a:ext>
            </a:extLst>
          </p:cNvPr>
          <p:cNvSpPr>
            <a:spLocks noGrp="1"/>
          </p:cNvSpPr>
          <p:nvPr>
            <p:ph idx="1"/>
          </p:nvPr>
        </p:nvSpPr>
        <p:spPr>
          <a:xfrm>
            <a:off x="362608" y="995362"/>
            <a:ext cx="11401170" cy="5526736"/>
          </a:xfrm>
        </p:spPr>
        <p:txBody>
          <a:bodyPr/>
          <a:lstStyle/>
          <a:p>
            <a:pPr defTabSz="920750">
              <a:spcBef>
                <a:spcPts val="300"/>
              </a:spcBef>
              <a:spcAft>
                <a:spcPts val="0"/>
              </a:spcAft>
              <a:buNone/>
              <a:tabLst>
                <a:tab pos="1828800" algn="l"/>
                <a:tab pos="8056563" algn="l"/>
              </a:tabLst>
            </a:pPr>
            <a:r>
              <a:rPr lang="en-US" sz="2000" b="1" u="sng" dirty="0"/>
              <a:t>2023</a:t>
            </a:r>
          </a:p>
          <a:p>
            <a:pPr defTabSz="920750">
              <a:spcBef>
                <a:spcPts val="300"/>
              </a:spcBef>
              <a:spcAft>
                <a:spcPts val="0"/>
              </a:spcAft>
              <a:buNone/>
              <a:tabLst>
                <a:tab pos="1828800" algn="l"/>
                <a:tab pos="8056563" algn="l"/>
              </a:tabLst>
            </a:pPr>
            <a:r>
              <a:rPr lang="en-US" sz="2000" dirty="0">
                <a:solidFill>
                  <a:schemeClr val="bg2"/>
                </a:solidFill>
              </a:rPr>
              <a:t>July 22-24	17</a:t>
            </a:r>
            <a:r>
              <a:rPr lang="en-US" sz="2000" baseline="30000" dirty="0">
                <a:solidFill>
                  <a:schemeClr val="bg2"/>
                </a:solidFill>
              </a:rPr>
              <a:t>th</a:t>
            </a:r>
            <a:r>
              <a:rPr lang="en-US" sz="2000" dirty="0">
                <a:solidFill>
                  <a:schemeClr val="bg2"/>
                </a:solidFill>
              </a:rPr>
              <a:t> Annual Electric Aircraft Symposium</a:t>
            </a:r>
            <a:r>
              <a:rPr lang="en-US" sz="2000" b="1" dirty="0">
                <a:solidFill>
                  <a:schemeClr val="bg2"/>
                </a:solidFill>
              </a:rPr>
              <a:t>	</a:t>
            </a:r>
            <a:r>
              <a:rPr lang="en-US" sz="2000" dirty="0">
                <a:solidFill>
                  <a:schemeClr val="bg2"/>
                </a:solidFill>
              </a:rPr>
              <a:t>Oshkosh, Wisconsin, USA</a:t>
            </a:r>
          </a:p>
          <a:p>
            <a:pPr defTabSz="920750">
              <a:spcBef>
                <a:spcPts val="300"/>
              </a:spcBef>
              <a:spcAft>
                <a:spcPts val="0"/>
              </a:spcAft>
              <a:buNone/>
              <a:tabLst>
                <a:tab pos="1828800" algn="l"/>
                <a:tab pos="8056563" algn="l"/>
              </a:tabLst>
            </a:pPr>
            <a:r>
              <a:rPr lang="en-US" sz="2000" dirty="0">
                <a:solidFill>
                  <a:schemeClr val="bg2"/>
                </a:solidFill>
              </a:rPr>
              <a:t>Sept 5-7	49</a:t>
            </a:r>
            <a:r>
              <a:rPr lang="en-US" sz="2000" baseline="30000" dirty="0">
                <a:solidFill>
                  <a:schemeClr val="bg2"/>
                </a:solidFill>
              </a:rPr>
              <a:t>th</a:t>
            </a:r>
            <a:r>
              <a:rPr lang="en-US" sz="2000" dirty="0">
                <a:solidFill>
                  <a:schemeClr val="bg2"/>
                </a:solidFill>
              </a:rPr>
              <a:t> European Rotorcraft Forum (ERF)*	</a:t>
            </a:r>
            <a:r>
              <a:rPr lang="en-US" sz="2000" dirty="0" err="1">
                <a:solidFill>
                  <a:schemeClr val="bg2"/>
                </a:solidFill>
              </a:rPr>
              <a:t>Bückeburg</a:t>
            </a:r>
            <a:r>
              <a:rPr lang="en-US" sz="2000" dirty="0">
                <a:solidFill>
                  <a:schemeClr val="bg2"/>
                </a:solidFill>
              </a:rPr>
              <a:t>, Germany</a:t>
            </a:r>
          </a:p>
          <a:p>
            <a:pPr defTabSz="920750">
              <a:spcBef>
                <a:spcPts val="300"/>
              </a:spcBef>
              <a:spcAft>
                <a:spcPts val="0"/>
              </a:spcAft>
              <a:buNone/>
              <a:tabLst>
                <a:tab pos="1828800" algn="l"/>
                <a:tab pos="8056563" algn="l"/>
              </a:tabLst>
            </a:pPr>
            <a:r>
              <a:rPr lang="en-US" sz="2000" dirty="0">
                <a:solidFill>
                  <a:srgbClr val="00956F"/>
                </a:solidFill>
              </a:rPr>
              <a:t>Sept 26-28	7th Workshop on AAM Infrastructure	Cape May, New Jersey, USA</a:t>
            </a:r>
          </a:p>
          <a:p>
            <a:pPr defTabSz="920750">
              <a:spcBef>
                <a:spcPts val="300"/>
              </a:spcBef>
              <a:spcAft>
                <a:spcPts val="0"/>
              </a:spcAft>
              <a:buNone/>
              <a:tabLst>
                <a:tab pos="1828800" algn="l"/>
                <a:tab pos="8056563" algn="l"/>
              </a:tabLst>
            </a:pPr>
            <a:r>
              <a:rPr lang="en-US" sz="2000" dirty="0"/>
              <a:t>Oct 10-11	FLYING HY*	Grand Forks, N. Dakota, USA</a:t>
            </a:r>
            <a:endParaRPr lang="en-US" sz="2000" dirty="0">
              <a:solidFill>
                <a:srgbClr val="00956F"/>
              </a:solidFill>
            </a:endParaRPr>
          </a:p>
          <a:p>
            <a:pPr defTabSz="920750">
              <a:spcBef>
                <a:spcPts val="300"/>
              </a:spcBef>
              <a:spcAft>
                <a:spcPts val="0"/>
              </a:spcAft>
              <a:buNone/>
              <a:tabLst>
                <a:tab pos="1828800" algn="l"/>
                <a:tab pos="8056563" algn="l"/>
              </a:tabLst>
            </a:pPr>
            <a:r>
              <a:rPr lang="en-US" sz="2000" dirty="0">
                <a:solidFill>
                  <a:srgbClr val="00956F"/>
                </a:solidFill>
              </a:rPr>
              <a:t>Oct 25-27	AIRTEC 2023*	Augsburg, Germany</a:t>
            </a:r>
          </a:p>
          <a:p>
            <a:pPr defTabSz="920750">
              <a:spcBef>
                <a:spcPts val="300"/>
              </a:spcBef>
              <a:spcAft>
                <a:spcPts val="0"/>
              </a:spcAft>
              <a:buNone/>
              <a:tabLst>
                <a:tab pos="1828800" algn="l"/>
                <a:tab pos="8056563" algn="l"/>
              </a:tabLst>
            </a:pPr>
            <a:r>
              <a:rPr lang="en-US" sz="2000" dirty="0"/>
              <a:t>Nov 1-2	VTOL Propulsion Technical Meeting	Newport News, Virginia, USA</a:t>
            </a:r>
            <a:endParaRPr lang="en-US" sz="2000" dirty="0">
              <a:solidFill>
                <a:srgbClr val="00956F"/>
              </a:solidFill>
            </a:endParaRPr>
          </a:p>
          <a:p>
            <a:pPr defTabSz="920750">
              <a:spcBef>
                <a:spcPts val="300"/>
              </a:spcBef>
              <a:spcAft>
                <a:spcPts val="0"/>
              </a:spcAft>
              <a:buNone/>
              <a:tabLst>
                <a:tab pos="1828800" algn="l"/>
                <a:tab pos="8056563" algn="l"/>
              </a:tabLst>
            </a:pPr>
            <a:r>
              <a:rPr lang="en-US" sz="2000" dirty="0">
                <a:solidFill>
                  <a:srgbClr val="00956F"/>
                </a:solidFill>
              </a:rPr>
              <a:t>Nov 27-30	European Rotors*	Madrid, Spain</a:t>
            </a:r>
          </a:p>
          <a:p>
            <a:pPr defTabSz="920750">
              <a:spcBef>
                <a:spcPts val="300"/>
              </a:spcBef>
              <a:spcAft>
                <a:spcPts val="0"/>
              </a:spcAft>
              <a:buNone/>
              <a:tabLst>
                <a:tab pos="1828800" algn="l"/>
                <a:tab pos="8056563" algn="l"/>
              </a:tabLst>
            </a:pPr>
            <a:r>
              <a:rPr lang="en-US" sz="2000" dirty="0"/>
              <a:t>Dec 4-6	First International Conference on AAM Systems*	New Delhi, India</a:t>
            </a:r>
            <a:endParaRPr lang="en-US" sz="2000" dirty="0">
              <a:solidFill>
                <a:srgbClr val="00956F"/>
              </a:solidFill>
            </a:endParaRPr>
          </a:p>
          <a:p>
            <a:pPr defTabSz="920750">
              <a:spcBef>
                <a:spcPts val="300"/>
              </a:spcBef>
              <a:spcAft>
                <a:spcPts val="0"/>
              </a:spcAft>
              <a:buNone/>
              <a:tabLst>
                <a:tab pos="1828800" algn="l"/>
                <a:tab pos="8056563" algn="l"/>
              </a:tabLst>
            </a:pPr>
            <a:r>
              <a:rPr lang="en-US" sz="2000" b="1" u="sng" dirty="0"/>
              <a:t>2024</a:t>
            </a:r>
            <a:endParaRPr lang="en-US" sz="2000" dirty="0">
              <a:solidFill>
                <a:srgbClr val="00956F"/>
              </a:solidFill>
            </a:endParaRPr>
          </a:p>
          <a:p>
            <a:pPr defTabSz="920750">
              <a:spcBef>
                <a:spcPts val="300"/>
              </a:spcBef>
              <a:spcAft>
                <a:spcPts val="0"/>
              </a:spcAft>
              <a:buNone/>
              <a:tabLst>
                <a:tab pos="1828800" algn="l"/>
                <a:tab pos="8056563" algn="l"/>
              </a:tabLst>
            </a:pPr>
            <a:r>
              <a:rPr lang="en-US" sz="2000" dirty="0">
                <a:solidFill>
                  <a:srgbClr val="00956F"/>
                </a:solidFill>
              </a:rPr>
              <a:t>Feb 6-8	Transformative Vertical Flight	Santa Clara, California, USA</a:t>
            </a:r>
          </a:p>
          <a:p>
            <a:pPr defTabSz="920750">
              <a:spcBef>
                <a:spcPts val="300"/>
              </a:spcBef>
              <a:spcAft>
                <a:spcPts val="0"/>
              </a:spcAft>
              <a:buNone/>
              <a:tabLst>
                <a:tab pos="1828800" algn="l"/>
                <a:tab pos="8056563" algn="l"/>
              </a:tabLst>
            </a:pPr>
            <a:r>
              <a:rPr lang="en-US" sz="2000" dirty="0">
                <a:solidFill>
                  <a:srgbClr val="00956F"/>
                </a:solidFill>
              </a:rPr>
              <a:t>		— </a:t>
            </a:r>
            <a:r>
              <a:rPr lang="en-US" sz="2000" i="1" dirty="0">
                <a:solidFill>
                  <a:srgbClr val="00956F"/>
                </a:solidFill>
              </a:rPr>
              <a:t>6th Decennial VFS Aeromechanics Specialists’ Conference</a:t>
            </a:r>
          </a:p>
          <a:p>
            <a:pPr defTabSz="920750">
              <a:spcBef>
                <a:spcPts val="300"/>
              </a:spcBef>
              <a:spcAft>
                <a:spcPts val="0"/>
              </a:spcAft>
              <a:buNone/>
              <a:tabLst>
                <a:tab pos="1828800" algn="l"/>
                <a:tab pos="8056563" algn="l"/>
              </a:tabLst>
            </a:pPr>
            <a:r>
              <a:rPr lang="en-US" sz="2000" i="1" dirty="0">
                <a:solidFill>
                  <a:srgbClr val="00956F"/>
                </a:solidFill>
              </a:rPr>
              <a:t>		— 11th Annual Electric VTOL Symposium</a:t>
            </a:r>
          </a:p>
          <a:p>
            <a:pPr defTabSz="920750">
              <a:spcBef>
                <a:spcPts val="300"/>
              </a:spcBef>
              <a:spcAft>
                <a:spcPts val="0"/>
              </a:spcAft>
              <a:buNone/>
              <a:tabLst>
                <a:tab pos="1828800" algn="l"/>
                <a:tab pos="8056563" algn="l"/>
              </a:tabLst>
            </a:pPr>
            <a:r>
              <a:rPr lang="en-US" sz="2000" dirty="0"/>
              <a:t>May 7-9	80th Annual Forum &amp; Technology Display	Montréal, Québec, Canada</a:t>
            </a:r>
            <a:endParaRPr lang="en-US" sz="2000" dirty="0">
              <a:solidFill>
                <a:srgbClr val="00956F"/>
              </a:solidFill>
            </a:endParaRPr>
          </a:p>
        </p:txBody>
      </p:sp>
      <p:sp>
        <p:nvSpPr>
          <p:cNvPr id="4" name="Rectangle 3">
            <a:extLst>
              <a:ext uri="{FF2B5EF4-FFF2-40B4-BE49-F238E27FC236}">
                <a16:creationId xmlns:a16="http://schemas.microsoft.com/office/drawing/2014/main" id="{3C76A865-8302-4C34-83C4-75913C88F7A2}"/>
              </a:ext>
            </a:extLst>
          </p:cNvPr>
          <p:cNvSpPr/>
          <p:nvPr/>
        </p:nvSpPr>
        <p:spPr>
          <a:xfrm>
            <a:off x="58430" y="6534491"/>
            <a:ext cx="1875835" cy="307777"/>
          </a:xfrm>
          <a:prstGeom prst="rect">
            <a:avLst/>
          </a:prstGeom>
        </p:spPr>
        <p:txBody>
          <a:bodyPr wrap="none">
            <a:spAutoFit/>
          </a:bodyPr>
          <a:lstStyle/>
          <a:p>
            <a:r>
              <a:rPr lang="en-US" dirty="0">
                <a:solidFill>
                  <a:srgbClr val="000000"/>
                </a:solidFill>
              </a:rPr>
              <a:t>* co-sponsored event</a:t>
            </a:r>
          </a:p>
        </p:txBody>
      </p:sp>
    </p:spTree>
    <p:extLst>
      <p:ext uri="{BB962C8B-B14F-4D97-AF65-F5344CB8AC3E}">
        <p14:creationId xmlns:p14="http://schemas.microsoft.com/office/powerpoint/2010/main" val="40813558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4894E-0DE4-42F6-9664-2A7AEB641A35}"/>
              </a:ext>
            </a:extLst>
          </p:cNvPr>
          <p:cNvSpPr>
            <a:spLocks noGrp="1"/>
          </p:cNvSpPr>
          <p:nvPr>
            <p:ph type="title"/>
          </p:nvPr>
        </p:nvSpPr>
        <p:spPr/>
        <p:txBody>
          <a:bodyPr/>
          <a:lstStyle/>
          <a:p>
            <a:r>
              <a:rPr lang="en-US" dirty="0"/>
              <a:t>VFS Meetings  </a:t>
            </a:r>
          </a:p>
        </p:txBody>
      </p:sp>
      <p:sp>
        <p:nvSpPr>
          <p:cNvPr id="3" name="Content Placeholder 2">
            <a:extLst>
              <a:ext uri="{FF2B5EF4-FFF2-40B4-BE49-F238E27FC236}">
                <a16:creationId xmlns:a16="http://schemas.microsoft.com/office/drawing/2014/main" id="{5F6F9C15-1C14-414C-B4B7-FFE4EA72825B}"/>
              </a:ext>
            </a:extLst>
          </p:cNvPr>
          <p:cNvSpPr>
            <a:spLocks noGrp="1"/>
          </p:cNvSpPr>
          <p:nvPr>
            <p:ph idx="1"/>
          </p:nvPr>
        </p:nvSpPr>
        <p:spPr>
          <a:xfrm>
            <a:off x="362608" y="995362"/>
            <a:ext cx="11401170" cy="5526736"/>
          </a:xfrm>
        </p:spPr>
        <p:txBody>
          <a:bodyPr/>
          <a:lstStyle/>
          <a:p>
            <a:pPr defTabSz="920750">
              <a:spcBef>
                <a:spcPts val="300"/>
              </a:spcBef>
              <a:spcAft>
                <a:spcPts val="0"/>
              </a:spcAft>
              <a:buNone/>
              <a:tabLst>
                <a:tab pos="1828800" algn="l"/>
                <a:tab pos="8056563" algn="l"/>
              </a:tabLst>
            </a:pPr>
            <a:endParaRPr lang="en-US" sz="2000" dirty="0">
              <a:solidFill>
                <a:srgbClr val="00956F"/>
              </a:solidFill>
            </a:endParaRPr>
          </a:p>
          <a:p>
            <a:pPr defTabSz="920750">
              <a:spcBef>
                <a:spcPts val="300"/>
              </a:spcBef>
              <a:spcAft>
                <a:spcPts val="0"/>
              </a:spcAft>
              <a:buNone/>
              <a:tabLst>
                <a:tab pos="1828800" algn="l"/>
                <a:tab pos="8056563" algn="l"/>
              </a:tabLst>
            </a:pPr>
            <a:r>
              <a:rPr lang="en-US" b="1" dirty="0">
                <a:solidFill>
                  <a:schemeClr val="tx1"/>
                </a:solidFill>
              </a:rPr>
              <a:t>VFS E-VTOL Flight Test Council (FTC)</a:t>
            </a:r>
          </a:p>
          <a:p>
            <a:pPr defTabSz="920750">
              <a:spcBef>
                <a:spcPts val="300"/>
              </a:spcBef>
              <a:spcAft>
                <a:spcPts val="0"/>
              </a:spcAft>
              <a:buFont typeface="Wingdings" pitchFamily="2" charset="2"/>
              <a:buChar char="Ø"/>
              <a:tabLst>
                <a:tab pos="1828800" algn="l"/>
                <a:tab pos="8056563" algn="l"/>
              </a:tabLst>
            </a:pPr>
            <a:r>
              <a:rPr lang="en-US" dirty="0">
                <a:solidFill>
                  <a:schemeClr val="tx1"/>
                </a:solidFill>
              </a:rPr>
              <a:t>Handling Qualities Committee</a:t>
            </a:r>
          </a:p>
          <a:p>
            <a:pPr defTabSz="920750">
              <a:spcBef>
                <a:spcPts val="300"/>
              </a:spcBef>
              <a:spcAft>
                <a:spcPts val="0"/>
              </a:spcAft>
              <a:buFont typeface="Wingdings" pitchFamily="2" charset="2"/>
              <a:buChar char="Ø"/>
              <a:tabLst>
                <a:tab pos="1828800" algn="l"/>
                <a:tab pos="8056563" algn="l"/>
              </a:tabLst>
            </a:pPr>
            <a:r>
              <a:rPr lang="en-US" dirty="0">
                <a:solidFill>
                  <a:schemeClr val="tx1"/>
                </a:solidFill>
              </a:rPr>
              <a:t>Automated Flying Qualities Committee</a:t>
            </a:r>
          </a:p>
          <a:p>
            <a:pPr defTabSz="920750">
              <a:spcBef>
                <a:spcPts val="300"/>
              </a:spcBef>
              <a:spcAft>
                <a:spcPts val="0"/>
              </a:spcAft>
              <a:buFont typeface="Wingdings" pitchFamily="2" charset="2"/>
              <a:buChar char="Ø"/>
              <a:tabLst>
                <a:tab pos="1828800" algn="l"/>
                <a:tab pos="8056563" algn="l"/>
              </a:tabLst>
            </a:pPr>
            <a:r>
              <a:rPr lang="en-US" dirty="0">
                <a:solidFill>
                  <a:schemeClr val="tx1"/>
                </a:solidFill>
              </a:rPr>
              <a:t>HMI Committee</a:t>
            </a:r>
          </a:p>
          <a:p>
            <a:pPr marL="0" indent="0" defTabSz="920750">
              <a:spcBef>
                <a:spcPts val="300"/>
              </a:spcBef>
              <a:spcAft>
                <a:spcPts val="0"/>
              </a:spcAft>
              <a:buNone/>
              <a:tabLst>
                <a:tab pos="1828800" algn="l"/>
                <a:tab pos="8056563" algn="l"/>
              </a:tabLst>
            </a:pPr>
            <a:endParaRPr lang="en-US" dirty="0">
              <a:solidFill>
                <a:schemeClr val="tx1"/>
              </a:solidFill>
            </a:endParaRPr>
          </a:p>
          <a:p>
            <a:pPr marL="0" indent="0" defTabSz="920750">
              <a:spcBef>
                <a:spcPts val="300"/>
              </a:spcBef>
              <a:spcAft>
                <a:spcPts val="0"/>
              </a:spcAft>
              <a:buNone/>
              <a:tabLst>
                <a:tab pos="1828800" algn="l"/>
                <a:tab pos="8056563" algn="l"/>
              </a:tabLst>
            </a:pPr>
            <a:r>
              <a:rPr lang="en-US" b="1" dirty="0">
                <a:solidFill>
                  <a:schemeClr val="tx1"/>
                </a:solidFill>
              </a:rPr>
              <a:t>VFS Transformative Vertical Flight Working Groups</a:t>
            </a:r>
          </a:p>
          <a:p>
            <a:pPr defTabSz="920750">
              <a:spcBef>
                <a:spcPts val="300"/>
              </a:spcBef>
              <a:spcAft>
                <a:spcPts val="0"/>
              </a:spcAft>
              <a:buFont typeface="Wingdings" pitchFamily="2" charset="2"/>
              <a:buChar char="Ø"/>
              <a:tabLst>
                <a:tab pos="1828800" algn="l"/>
                <a:tab pos="8056563" algn="l"/>
              </a:tabLst>
            </a:pPr>
            <a:r>
              <a:rPr lang="en-US" dirty="0">
                <a:solidFill>
                  <a:schemeClr val="tx1"/>
                </a:solidFill>
              </a:rPr>
              <a:t> WG 1: Private / Recreational Vehicles </a:t>
            </a:r>
          </a:p>
          <a:p>
            <a:pPr defTabSz="920750">
              <a:spcBef>
                <a:spcPts val="300"/>
              </a:spcBef>
              <a:spcAft>
                <a:spcPts val="0"/>
              </a:spcAft>
              <a:buFont typeface="Wingdings" pitchFamily="2" charset="2"/>
              <a:buChar char="Ø"/>
              <a:tabLst>
                <a:tab pos="1828800" algn="l"/>
                <a:tab pos="8056563" algn="l"/>
              </a:tabLst>
            </a:pPr>
            <a:r>
              <a:rPr lang="en-US" dirty="0">
                <a:solidFill>
                  <a:schemeClr val="bg1">
                    <a:lumMod val="75000"/>
                  </a:schemeClr>
                </a:solidFill>
              </a:rPr>
              <a:t>WG 2-3: Commercial Air Transport </a:t>
            </a:r>
          </a:p>
          <a:p>
            <a:pPr defTabSz="920750">
              <a:spcBef>
                <a:spcPts val="300"/>
              </a:spcBef>
              <a:spcAft>
                <a:spcPts val="0"/>
              </a:spcAft>
              <a:buFont typeface="Wingdings" pitchFamily="2" charset="2"/>
              <a:buChar char="Ø"/>
              <a:tabLst>
                <a:tab pos="1828800" algn="l"/>
                <a:tab pos="8056563" algn="l"/>
              </a:tabLst>
            </a:pPr>
            <a:r>
              <a:rPr lang="en-US" dirty="0">
                <a:solidFill>
                  <a:schemeClr val="tx1"/>
                </a:solidFill>
              </a:rPr>
              <a:t>WG 4: Public Services</a:t>
            </a:r>
          </a:p>
          <a:p>
            <a:pPr defTabSz="920750">
              <a:spcBef>
                <a:spcPts val="300"/>
              </a:spcBef>
              <a:spcAft>
                <a:spcPts val="0"/>
              </a:spcAft>
              <a:buFont typeface="Wingdings" pitchFamily="2" charset="2"/>
              <a:buChar char="Ø"/>
              <a:tabLst>
                <a:tab pos="1828800" algn="l"/>
                <a:tab pos="8056563" algn="l"/>
              </a:tabLst>
            </a:pPr>
            <a:endParaRPr lang="en-US" dirty="0">
              <a:solidFill>
                <a:schemeClr val="tx1"/>
              </a:solidFill>
            </a:endParaRPr>
          </a:p>
          <a:p>
            <a:pPr marL="0" indent="0" defTabSz="920750">
              <a:spcBef>
                <a:spcPts val="300"/>
              </a:spcBef>
              <a:spcAft>
                <a:spcPts val="0"/>
              </a:spcAft>
              <a:buNone/>
              <a:tabLst>
                <a:tab pos="1828800" algn="l"/>
                <a:tab pos="8056563" algn="l"/>
              </a:tabLst>
            </a:pPr>
            <a:r>
              <a:rPr lang="en-US" b="1" dirty="0">
                <a:solidFill>
                  <a:schemeClr val="tx1"/>
                </a:solidFill>
              </a:rPr>
              <a:t>https://</a:t>
            </a:r>
            <a:r>
              <a:rPr lang="en-US" b="1" dirty="0" err="1">
                <a:solidFill>
                  <a:schemeClr val="tx1"/>
                </a:solidFill>
              </a:rPr>
              <a:t>vtol.org</a:t>
            </a:r>
            <a:r>
              <a:rPr lang="en-US" b="1" dirty="0">
                <a:solidFill>
                  <a:schemeClr val="tx1"/>
                </a:solidFill>
              </a:rPr>
              <a:t>/</a:t>
            </a:r>
            <a:r>
              <a:rPr lang="en-US" b="1" dirty="0" err="1">
                <a:solidFill>
                  <a:schemeClr val="tx1"/>
                </a:solidFill>
              </a:rPr>
              <a:t>tvf</a:t>
            </a:r>
            <a:r>
              <a:rPr lang="en-US" b="1" dirty="0">
                <a:solidFill>
                  <a:schemeClr val="tx1"/>
                </a:solidFill>
              </a:rPr>
              <a:t> </a:t>
            </a:r>
          </a:p>
        </p:txBody>
      </p:sp>
    </p:spTree>
    <p:extLst>
      <p:ext uri="{BB962C8B-B14F-4D97-AF65-F5344CB8AC3E}">
        <p14:creationId xmlns:p14="http://schemas.microsoft.com/office/powerpoint/2010/main" val="8707390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ontent Placeholder 2"/>
          <p:cNvSpPr>
            <a:spLocks noGrp="1"/>
          </p:cNvSpPr>
          <p:nvPr>
            <p:ph idx="1"/>
          </p:nvPr>
        </p:nvSpPr>
        <p:spPr>
          <a:xfrm>
            <a:off x="114300" y="1074738"/>
            <a:ext cx="8199079" cy="5562600"/>
          </a:xfrm>
        </p:spPr>
        <p:txBody>
          <a:bodyPr/>
          <a:lstStyle/>
          <a:p>
            <a:pPr eaLnBrk="1" hangingPunct="1">
              <a:spcBef>
                <a:spcPts val="300"/>
              </a:spcBef>
            </a:pPr>
            <a:r>
              <a:rPr lang="en-US" b="1" u="sng" dirty="0">
                <a:latin typeface="Calibri" charset="0"/>
                <a:cs typeface="Calibri" charset="0"/>
              </a:rPr>
              <a:t>Education</a:t>
            </a:r>
            <a:r>
              <a:rPr lang="en-US" dirty="0">
                <a:latin typeface="Calibri" charset="0"/>
                <a:cs typeface="Calibri" charset="0"/>
              </a:rPr>
              <a:t> for the current &amp; future workforce  </a:t>
            </a:r>
          </a:p>
          <a:p>
            <a:pPr lvl="1" eaLnBrk="1" hangingPunct="1">
              <a:spcBef>
                <a:spcPts val="300"/>
              </a:spcBef>
            </a:pPr>
            <a:r>
              <a:rPr lang="en-US" dirty="0">
                <a:latin typeface="Calibri" charset="0"/>
                <a:cs typeface="Calibri" charset="0"/>
              </a:rPr>
              <a:t>Conferences, short courses, publications, etc.</a:t>
            </a:r>
          </a:p>
          <a:p>
            <a:pPr eaLnBrk="1" hangingPunct="1">
              <a:spcBef>
                <a:spcPts val="300"/>
              </a:spcBef>
            </a:pPr>
            <a:r>
              <a:rPr lang="en-US" dirty="0">
                <a:latin typeface="Calibri" charset="0"/>
                <a:cs typeface="Calibri" charset="0"/>
              </a:rPr>
              <a:t>Vertical Flight Foundation (</a:t>
            </a:r>
            <a:r>
              <a:rPr lang="en-US" b="1" u="sng" dirty="0">
                <a:latin typeface="Calibri" charset="0"/>
                <a:cs typeface="Calibri" charset="0"/>
              </a:rPr>
              <a:t>VFF</a:t>
            </a:r>
            <a:r>
              <a:rPr lang="en-US" dirty="0">
                <a:latin typeface="Calibri" charset="0"/>
                <a:cs typeface="Calibri" charset="0"/>
              </a:rPr>
              <a:t>) </a:t>
            </a:r>
          </a:p>
          <a:p>
            <a:pPr lvl="1" eaLnBrk="1" hangingPunct="1">
              <a:spcBef>
                <a:spcPts val="300"/>
              </a:spcBef>
            </a:pPr>
            <a:r>
              <a:rPr lang="en-US" b="1" dirty="0">
                <a:latin typeface="Calibri" charset="0"/>
                <a:cs typeface="Calibri" charset="0"/>
              </a:rPr>
              <a:t>$100,000 of scholarships!</a:t>
            </a:r>
          </a:p>
          <a:p>
            <a:pPr eaLnBrk="1" hangingPunct="1">
              <a:spcBef>
                <a:spcPts val="300"/>
              </a:spcBef>
            </a:pPr>
            <a:r>
              <a:rPr lang="en-US" dirty="0">
                <a:latin typeface="Calibri" charset="0"/>
                <a:cs typeface="Calibri" charset="0"/>
              </a:rPr>
              <a:t>Student Design Competition (</a:t>
            </a:r>
            <a:r>
              <a:rPr lang="en-US" b="1" u="sng" dirty="0">
                <a:latin typeface="Calibri" charset="0"/>
                <a:cs typeface="Calibri" charset="0"/>
              </a:rPr>
              <a:t>SDC</a:t>
            </a:r>
            <a:r>
              <a:rPr lang="en-US" dirty="0">
                <a:latin typeface="Calibri" charset="0"/>
                <a:cs typeface="Calibri" charset="0"/>
              </a:rPr>
              <a:t>)</a:t>
            </a:r>
          </a:p>
          <a:p>
            <a:pPr lvl="1" eaLnBrk="1" hangingPunct="1">
              <a:spcBef>
                <a:spcPts val="300"/>
              </a:spcBef>
            </a:pPr>
            <a:r>
              <a:rPr lang="en-US" dirty="0">
                <a:latin typeface="Calibri" charset="0"/>
                <a:cs typeface="Calibri" charset="0"/>
              </a:rPr>
              <a:t>Schools from all over the world </a:t>
            </a:r>
            <a:br>
              <a:rPr lang="en-US" dirty="0">
                <a:latin typeface="Calibri" charset="0"/>
                <a:cs typeface="Calibri" charset="0"/>
              </a:rPr>
            </a:br>
            <a:r>
              <a:rPr lang="en-US" dirty="0">
                <a:latin typeface="Calibri" charset="0"/>
                <a:cs typeface="Calibri" charset="0"/>
              </a:rPr>
              <a:t>designing advanced rotorcraft</a:t>
            </a:r>
          </a:p>
          <a:p>
            <a:pPr eaLnBrk="1" hangingPunct="1">
              <a:spcBef>
                <a:spcPts val="300"/>
              </a:spcBef>
            </a:pPr>
            <a:r>
              <a:rPr lang="en-US" dirty="0">
                <a:latin typeface="Calibri" charset="0"/>
                <a:cs typeface="Calibri" charset="0"/>
              </a:rPr>
              <a:t>Pre-college (</a:t>
            </a:r>
            <a:r>
              <a:rPr lang="en-US" b="1" u="sng" dirty="0">
                <a:latin typeface="Calibri" charset="0"/>
                <a:cs typeface="Calibri" charset="0"/>
              </a:rPr>
              <a:t>STEM</a:t>
            </a:r>
            <a:r>
              <a:rPr lang="en-US" dirty="0">
                <a:latin typeface="Calibri" charset="0"/>
                <a:cs typeface="Calibri" charset="0"/>
              </a:rPr>
              <a:t>) outreach</a:t>
            </a:r>
          </a:p>
          <a:p>
            <a:pPr lvl="1" eaLnBrk="1" hangingPunct="1">
              <a:spcBef>
                <a:spcPts val="300"/>
              </a:spcBef>
            </a:pPr>
            <a:r>
              <a:rPr lang="en-US" dirty="0">
                <a:latin typeface="Calibri" charset="0"/>
                <a:cs typeface="Calibri" charset="0"/>
              </a:rPr>
              <a:t>Developing curricula and training materials</a:t>
            </a:r>
          </a:p>
          <a:p>
            <a:pPr eaLnBrk="1" hangingPunct="1">
              <a:spcBef>
                <a:spcPts val="300"/>
              </a:spcBef>
            </a:pPr>
            <a:r>
              <a:rPr lang="en-US" dirty="0">
                <a:latin typeface="Calibri" charset="0"/>
                <a:cs typeface="Calibri" charset="0"/>
              </a:rPr>
              <a:t>Design-Build-Vertical Flight Student Challenge</a:t>
            </a:r>
          </a:p>
          <a:p>
            <a:pPr lvl="1" eaLnBrk="1" hangingPunct="1">
              <a:spcBef>
                <a:spcPts val="300"/>
              </a:spcBef>
            </a:pPr>
            <a:r>
              <a:rPr lang="en-US" b="1" dirty="0">
                <a:latin typeface="Calibri" charset="0"/>
                <a:cs typeface="Calibri" charset="0"/>
              </a:rPr>
              <a:t>www.vtol.org/fly</a:t>
            </a:r>
          </a:p>
          <a:p>
            <a:r>
              <a:rPr lang="en-US" sz="2600" dirty="0"/>
              <a:t>Workforce issues: </a:t>
            </a:r>
            <a:r>
              <a:rPr lang="en-US" sz="2600" b="1" dirty="0"/>
              <a:t>www.vtol.org/workforce </a:t>
            </a:r>
            <a:r>
              <a:rPr lang="en-US" sz="2600" dirty="0"/>
              <a:t>and </a:t>
            </a:r>
            <a:r>
              <a:rPr lang="en-US" sz="2600" b="1" dirty="0"/>
              <a:t>www.vtol.org/DiversiFlite</a:t>
            </a:r>
          </a:p>
        </p:txBody>
      </p:sp>
      <p:sp>
        <p:nvSpPr>
          <p:cNvPr id="2" name="Title 1"/>
          <p:cNvSpPr>
            <a:spLocks noGrp="1"/>
          </p:cNvSpPr>
          <p:nvPr>
            <p:ph type="title"/>
          </p:nvPr>
        </p:nvSpPr>
        <p:spPr>
          <a:xfrm>
            <a:off x="2903541" y="-50800"/>
            <a:ext cx="6637337" cy="1143000"/>
          </a:xfrm>
          <a:ln>
            <a:miter lim="800000"/>
            <a:headEnd/>
            <a:tailEnd/>
          </a:ln>
        </p:spPr>
        <p:txBody>
          <a:bodyPr/>
          <a:lstStyle/>
          <a:p>
            <a:pPr eaLnBrk="1" hangingPunct="1">
              <a:defRPr/>
            </a:pPr>
            <a:r>
              <a:rPr dirty="0"/>
              <a:t>VFS Educational </a:t>
            </a:r>
            <a:r>
              <a:rPr lang="en-US" dirty="0"/>
              <a:t>Outreach</a:t>
            </a:r>
            <a:br>
              <a:rPr lang="en-US" dirty="0"/>
            </a:br>
            <a:r>
              <a:rPr lang="en-US" sz="1800" dirty="0">
                <a:latin typeface="Arial" panose="020B0604020202020204" pitchFamily="34" charset="0"/>
                <a:cs typeface="Arial" panose="020B0604020202020204" pitchFamily="34" charset="0"/>
              </a:rPr>
              <a:t>www.vtol.org</a:t>
            </a:r>
            <a:r>
              <a:rPr lang="en-US" sz="1800" u="sng" dirty="0">
                <a:latin typeface="Arial" panose="020B0604020202020204" pitchFamily="34" charset="0"/>
                <a:cs typeface="Arial" panose="020B0604020202020204" pitchFamily="34" charset="0"/>
              </a:rPr>
              <a:t>/...</a:t>
            </a:r>
            <a:endParaRPr sz="1800" u="sng" dirty="0">
              <a:latin typeface="Arial" panose="020B0604020202020204" pitchFamily="34" charset="0"/>
              <a:cs typeface="Arial" panose="020B0604020202020204" pitchFamily="34" charset="0"/>
            </a:endParaRPr>
          </a:p>
        </p:txBody>
      </p:sp>
      <p:pic>
        <p:nvPicPr>
          <p:cNvPr id="67587" name="Picture 3" descr="https://fbcdn-sphotos-e-a.akamaihd.net/hphotos-ak-ash3/945160_10151571560470528_1372794544_n.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25818" y="3021578"/>
            <a:ext cx="2630119" cy="1682141"/>
          </a:xfrm>
          <a:prstGeom prst="rect">
            <a:avLst/>
          </a:prstGeom>
          <a:noFill/>
          <a:effectLst>
            <a:outerShdw blurRad="50800" dist="38100" dir="2700000" algn="tl" rotWithShape="0">
              <a:prstClr val="black">
                <a:alpha val="40000"/>
              </a:prstClr>
            </a:outerShdw>
            <a:softEdge rad="31750"/>
          </a:effectLst>
        </p:spPr>
      </p:pic>
      <p:pic>
        <p:nvPicPr>
          <p:cNvPr id="66566" name="Picture 1"/>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56933" y="2217738"/>
            <a:ext cx="2640900" cy="1682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2018-VFF-scholarship-winners-with-Dan-Newman-backfa6e43e06c8a008d.jpg">
            <a:extLst>
              <a:ext uri="{FF2B5EF4-FFF2-40B4-BE49-F238E27FC236}">
                <a16:creationId xmlns:a16="http://schemas.microsoft.com/office/drawing/2014/main" id="{97900B48-6A57-4ED8-ABCC-CA0FD523F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9350" y="1007269"/>
            <a:ext cx="2857500" cy="1905000"/>
          </a:xfrm>
          <a:prstGeom prst="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8" name="Picture 4" descr="UMD DBVF 2021 Te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5131" y="4790015"/>
            <a:ext cx="2646097" cy="1765325"/>
          </a:xfrm>
          <a:prstGeom prst="rect">
            <a:avLst/>
          </a:prstGeom>
          <a:noFill/>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584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48996</TotalTime>
  <Words>1670</Words>
  <Application>Microsoft Macintosh PowerPoint</Application>
  <PresentationFormat>Widescreen</PresentationFormat>
  <Paragraphs>255</Paragraphs>
  <Slides>25</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25</vt:i4>
      </vt:variant>
    </vt:vector>
  </HeadingPairs>
  <TitlesOfParts>
    <vt:vector size="38" baseType="lpstr">
      <vt:lpstr>Arial</vt:lpstr>
      <vt:lpstr>Calibri</vt:lpstr>
      <vt:lpstr>Calibri Light</vt:lpstr>
      <vt:lpstr>Courier New</vt:lpstr>
      <vt:lpstr>Myriad Pro</vt:lpstr>
      <vt:lpstr>tahoma</vt:lpstr>
      <vt:lpstr>tahoma</vt:lpstr>
      <vt:lpstr>Times New Roman</vt:lpstr>
      <vt:lpstr>Wingdings</vt:lpstr>
      <vt:lpstr>Default Design</vt:lpstr>
      <vt:lpstr>4_Office Theme</vt:lpstr>
      <vt:lpstr>1_Default Design</vt:lpstr>
      <vt:lpstr>1_Office Theme</vt:lpstr>
      <vt:lpstr>The Future of Vertical Flight</vt:lpstr>
      <vt:lpstr>What is The Vertical Flight Society?</vt:lpstr>
      <vt:lpstr>An 80-Year Legacy</vt:lpstr>
      <vt:lpstr>VTOL Innovators – Then and Now</vt:lpstr>
      <vt:lpstr>Vertiflite Covers Advanced VTOL </vt:lpstr>
      <vt:lpstr>VFS Technical Resources</vt:lpstr>
      <vt:lpstr>VFS Conferences  www.vtol.org/events</vt:lpstr>
      <vt:lpstr>VFS Meetings  </vt:lpstr>
      <vt:lpstr>VFS Educational Outreach www.vtol.org/...</vt:lpstr>
      <vt:lpstr>Student Design Competition www.vtol.org/sdc</vt:lpstr>
      <vt:lpstr>The Electric VTOL Revolution</vt:lpstr>
      <vt:lpstr>Pre-Historic eVTOL</vt:lpstr>
      <vt:lpstr>VFS eVTOL Online Resources</vt:lpstr>
      <vt:lpstr>The Electric VTOL News www.eVTOL.news</vt:lpstr>
      <vt:lpstr>PowerPoint Presentation</vt:lpstr>
      <vt:lpstr>5 Key Challenges for eVTOL for UAM</vt:lpstr>
      <vt:lpstr>Where We Are Now</vt:lpstr>
      <vt:lpstr>AAM Infrastructure Resources</vt:lpstr>
      <vt:lpstr>Existing Infrastructure</vt:lpstr>
      <vt:lpstr>FAA Vertiport Engineering Brief</vt:lpstr>
      <vt:lpstr>EB Reference Aircraft</vt:lpstr>
      <vt:lpstr>Future Guidance</vt:lpstr>
      <vt:lpstr>Other Standards</vt:lpstr>
      <vt:lpstr>Community Acceptance</vt:lpstr>
      <vt:lpstr>Summary</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AHS -- Future of Vertical Flight</dc:title>
  <dc:creator>Hirschberg</dc:creator>
  <cp:keywords>AHS</cp:keywords>
  <cp:lastModifiedBy>Dan Gettinger</cp:lastModifiedBy>
  <cp:revision>1459</cp:revision>
  <cp:lastPrinted>2023-09-02T14:36:41Z</cp:lastPrinted>
  <dcterms:created xsi:type="dcterms:W3CDTF">2000-07-10T15:32:46Z</dcterms:created>
  <dcterms:modified xsi:type="dcterms:W3CDTF">2023-09-12T06:30:47Z</dcterms:modified>
</cp:coreProperties>
</file>